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 id="2147483672" r:id="rId2"/>
    <p:sldMasterId id="2147483660" r:id="rId3"/>
    <p:sldMasterId id="2147483684" r:id="rId4"/>
  </p:sldMasterIdLst>
  <p:notesMasterIdLst>
    <p:notesMasterId r:id="rId27"/>
  </p:notesMasterIdLst>
  <p:handoutMasterIdLst>
    <p:handoutMasterId r:id="rId28"/>
  </p:handoutMasterIdLst>
  <p:sldIdLst>
    <p:sldId id="417" r:id="rId5"/>
    <p:sldId id="662" r:id="rId6"/>
    <p:sldId id="676" r:id="rId7"/>
    <p:sldId id="677" r:id="rId8"/>
    <p:sldId id="678" r:id="rId9"/>
    <p:sldId id="671" r:id="rId10"/>
    <p:sldId id="685" r:id="rId11"/>
    <p:sldId id="672" r:id="rId12"/>
    <p:sldId id="556" r:id="rId13"/>
    <p:sldId id="683" r:id="rId14"/>
    <p:sldId id="665" r:id="rId15"/>
    <p:sldId id="664" r:id="rId16"/>
    <p:sldId id="667" r:id="rId17"/>
    <p:sldId id="656" r:id="rId18"/>
    <p:sldId id="674" r:id="rId19"/>
    <p:sldId id="657" r:id="rId20"/>
    <p:sldId id="675" r:id="rId21"/>
    <p:sldId id="668" r:id="rId22"/>
    <p:sldId id="669" r:id="rId23"/>
    <p:sldId id="670" r:id="rId24"/>
    <p:sldId id="682" r:id="rId25"/>
    <p:sldId id="687" r:id="rId26"/>
  </p:sldIdLst>
  <p:sldSz cx="9144000" cy="6858000" type="screen4x3"/>
  <p:notesSz cx="6950075" cy="9236075"/>
  <p:defaultTextStyle>
    <a:defPPr>
      <a:defRPr lang="en-US"/>
    </a:defPPr>
    <a:lvl1pPr algn="l" rtl="0" fontAlgn="base">
      <a:spcBef>
        <a:spcPct val="0"/>
      </a:spcBef>
      <a:spcAft>
        <a:spcPct val="0"/>
      </a:spcAft>
      <a:defRPr sz="1400" kern="1200">
        <a:solidFill>
          <a:srgbClr val="FF0000"/>
        </a:solidFill>
        <a:latin typeface="Tahoma" charset="0"/>
        <a:ea typeface="Arial" charset="0"/>
        <a:cs typeface="Arial" charset="0"/>
      </a:defRPr>
    </a:lvl1pPr>
    <a:lvl2pPr marL="457200" algn="l" rtl="0" fontAlgn="base">
      <a:spcBef>
        <a:spcPct val="0"/>
      </a:spcBef>
      <a:spcAft>
        <a:spcPct val="0"/>
      </a:spcAft>
      <a:defRPr sz="1400" kern="1200">
        <a:solidFill>
          <a:srgbClr val="FF0000"/>
        </a:solidFill>
        <a:latin typeface="Tahoma" charset="0"/>
        <a:ea typeface="Arial" charset="0"/>
        <a:cs typeface="Arial" charset="0"/>
      </a:defRPr>
    </a:lvl2pPr>
    <a:lvl3pPr marL="914400" algn="l" rtl="0" fontAlgn="base">
      <a:spcBef>
        <a:spcPct val="0"/>
      </a:spcBef>
      <a:spcAft>
        <a:spcPct val="0"/>
      </a:spcAft>
      <a:defRPr sz="1400" kern="1200">
        <a:solidFill>
          <a:srgbClr val="FF0000"/>
        </a:solidFill>
        <a:latin typeface="Tahoma" charset="0"/>
        <a:ea typeface="Arial" charset="0"/>
        <a:cs typeface="Arial" charset="0"/>
      </a:defRPr>
    </a:lvl3pPr>
    <a:lvl4pPr marL="1371600" algn="l" rtl="0" fontAlgn="base">
      <a:spcBef>
        <a:spcPct val="0"/>
      </a:spcBef>
      <a:spcAft>
        <a:spcPct val="0"/>
      </a:spcAft>
      <a:defRPr sz="1400" kern="1200">
        <a:solidFill>
          <a:srgbClr val="FF0000"/>
        </a:solidFill>
        <a:latin typeface="Tahoma" charset="0"/>
        <a:ea typeface="Arial" charset="0"/>
        <a:cs typeface="Arial" charset="0"/>
      </a:defRPr>
    </a:lvl4pPr>
    <a:lvl5pPr marL="1828800" algn="l" rtl="0" fontAlgn="base">
      <a:spcBef>
        <a:spcPct val="0"/>
      </a:spcBef>
      <a:spcAft>
        <a:spcPct val="0"/>
      </a:spcAft>
      <a:defRPr sz="1400" kern="1200">
        <a:solidFill>
          <a:srgbClr val="FF0000"/>
        </a:solidFill>
        <a:latin typeface="Tahoma" charset="0"/>
        <a:ea typeface="Arial" charset="0"/>
        <a:cs typeface="Arial" charset="0"/>
      </a:defRPr>
    </a:lvl5pPr>
    <a:lvl6pPr marL="2286000" algn="l" defTabSz="457200" rtl="0" eaLnBrk="1" latinLnBrk="0" hangingPunct="1">
      <a:defRPr sz="1400" kern="1200">
        <a:solidFill>
          <a:srgbClr val="FF0000"/>
        </a:solidFill>
        <a:latin typeface="Tahoma" charset="0"/>
        <a:ea typeface="Arial" charset="0"/>
        <a:cs typeface="Arial" charset="0"/>
      </a:defRPr>
    </a:lvl6pPr>
    <a:lvl7pPr marL="2743200" algn="l" defTabSz="457200" rtl="0" eaLnBrk="1" latinLnBrk="0" hangingPunct="1">
      <a:defRPr sz="1400" kern="1200">
        <a:solidFill>
          <a:srgbClr val="FF0000"/>
        </a:solidFill>
        <a:latin typeface="Tahoma" charset="0"/>
        <a:ea typeface="Arial" charset="0"/>
        <a:cs typeface="Arial" charset="0"/>
      </a:defRPr>
    </a:lvl7pPr>
    <a:lvl8pPr marL="3200400" algn="l" defTabSz="457200" rtl="0" eaLnBrk="1" latinLnBrk="0" hangingPunct="1">
      <a:defRPr sz="1400" kern="1200">
        <a:solidFill>
          <a:srgbClr val="FF0000"/>
        </a:solidFill>
        <a:latin typeface="Tahoma" charset="0"/>
        <a:ea typeface="Arial" charset="0"/>
        <a:cs typeface="Arial" charset="0"/>
      </a:defRPr>
    </a:lvl8pPr>
    <a:lvl9pPr marL="3657600" algn="l" defTabSz="457200" rtl="0" eaLnBrk="1" latinLnBrk="0" hangingPunct="1">
      <a:defRPr sz="1400" kern="1200">
        <a:solidFill>
          <a:srgbClr val="FF0000"/>
        </a:solidFill>
        <a:latin typeface="Tahoma" charset="0"/>
        <a:ea typeface="Arial" charset="0"/>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F00"/>
    <a:srgbClr val="FF0000"/>
    <a:srgbClr val="11268A"/>
    <a:srgbClr val="D9D9D9"/>
    <a:srgbClr val="4D4D4D"/>
    <a:srgbClr val="990033"/>
    <a:srgbClr val="A50021"/>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5302" autoAdjust="0"/>
  </p:normalViewPr>
  <p:slideViewPr>
    <p:cSldViewPr snapToGrid="0">
      <p:cViewPr>
        <p:scale>
          <a:sx n="75" d="100"/>
          <a:sy n="75" d="100"/>
        </p:scale>
        <p:origin x="-6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1788" y="-84"/>
      </p:cViewPr>
      <p:guideLst>
        <p:guide orient="horz" pos="2910"/>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2" y="4"/>
            <a:ext cx="3012001" cy="461192"/>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eaLnBrk="0" hangingPunct="0">
              <a:defRPr sz="1200">
                <a:solidFill>
                  <a:schemeClr val="tx1"/>
                </a:solidFill>
                <a:latin typeface="Times" pitchFamily="-105" charset="0"/>
                <a:ea typeface="Arial" pitchFamily="-105" charset="0"/>
                <a:cs typeface="Arial" pitchFamily="-105" charset="0"/>
              </a:defRPr>
            </a:lvl1pPr>
          </a:lstStyle>
          <a:p>
            <a:pPr>
              <a:defRPr/>
            </a:pPr>
            <a:endParaRPr lang="en-US" dirty="0"/>
          </a:p>
        </p:txBody>
      </p:sp>
      <p:sp>
        <p:nvSpPr>
          <p:cNvPr id="100355" name="Rectangle 3"/>
          <p:cNvSpPr>
            <a:spLocks noGrp="1" noChangeArrowheads="1"/>
          </p:cNvSpPr>
          <p:nvPr>
            <p:ph type="dt" sz="quarter" idx="1"/>
          </p:nvPr>
        </p:nvSpPr>
        <p:spPr bwMode="auto">
          <a:xfrm>
            <a:off x="3936566" y="4"/>
            <a:ext cx="3012001" cy="461192"/>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eaLnBrk="0" hangingPunct="0">
              <a:defRPr sz="1200">
                <a:solidFill>
                  <a:schemeClr val="tx1"/>
                </a:solidFill>
                <a:latin typeface="Times" pitchFamily="-105" charset="0"/>
                <a:ea typeface="Arial" pitchFamily="-105" charset="0"/>
                <a:cs typeface="Arial" pitchFamily="-105" charset="0"/>
              </a:defRPr>
            </a:lvl1pPr>
          </a:lstStyle>
          <a:p>
            <a:pPr>
              <a:defRPr/>
            </a:pPr>
            <a:endParaRPr lang="en-US" dirty="0"/>
          </a:p>
        </p:txBody>
      </p:sp>
      <p:sp>
        <p:nvSpPr>
          <p:cNvPr id="100356" name="Rectangle 4"/>
          <p:cNvSpPr>
            <a:spLocks noGrp="1" noChangeArrowheads="1"/>
          </p:cNvSpPr>
          <p:nvPr>
            <p:ph type="ftr" sz="quarter" idx="2"/>
          </p:nvPr>
        </p:nvSpPr>
        <p:spPr bwMode="auto">
          <a:xfrm>
            <a:off x="2" y="8773359"/>
            <a:ext cx="3012001" cy="46119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eaLnBrk="0" hangingPunct="0">
              <a:defRPr sz="1200">
                <a:solidFill>
                  <a:schemeClr val="tx1"/>
                </a:solidFill>
                <a:latin typeface="Times" pitchFamily="-105" charset="0"/>
                <a:ea typeface="Arial" pitchFamily="-105" charset="0"/>
                <a:cs typeface="Arial" pitchFamily="-105" charset="0"/>
              </a:defRPr>
            </a:lvl1pPr>
          </a:lstStyle>
          <a:p>
            <a:pPr>
              <a:defRPr/>
            </a:pPr>
            <a:endParaRPr lang="en-US" dirty="0"/>
          </a:p>
        </p:txBody>
      </p:sp>
      <p:sp>
        <p:nvSpPr>
          <p:cNvPr id="100357" name="Rectangle 5"/>
          <p:cNvSpPr>
            <a:spLocks noGrp="1" noChangeArrowheads="1"/>
          </p:cNvSpPr>
          <p:nvPr>
            <p:ph type="sldNum" sz="quarter" idx="3"/>
          </p:nvPr>
        </p:nvSpPr>
        <p:spPr bwMode="auto">
          <a:xfrm>
            <a:off x="3936566" y="8773359"/>
            <a:ext cx="3012001" cy="46119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eaLnBrk="0" hangingPunct="0">
              <a:defRPr sz="1200">
                <a:solidFill>
                  <a:schemeClr val="tx1"/>
                </a:solidFill>
                <a:latin typeface="Times" pitchFamily="-105" charset="0"/>
                <a:ea typeface="Arial" pitchFamily="-105" charset="0"/>
                <a:cs typeface="Arial" pitchFamily="-105" charset="0"/>
              </a:defRPr>
            </a:lvl1pPr>
          </a:lstStyle>
          <a:p>
            <a:pPr>
              <a:defRPr/>
            </a:pPr>
            <a:fld id="{7D3027DF-EEE2-9B47-8BF6-2014AA7874A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4"/>
            <a:ext cx="3012001" cy="461192"/>
          </a:xfrm>
          <a:prstGeom prst="rect">
            <a:avLst/>
          </a:prstGeom>
          <a:noFill/>
          <a:ln w="9525">
            <a:noFill/>
            <a:miter lim="800000"/>
            <a:headEnd/>
            <a:tailEnd/>
          </a:ln>
          <a:effectLst/>
        </p:spPr>
        <p:txBody>
          <a:bodyPr vert="horz" wrap="square" lIns="93140" tIns="46570" rIns="93140" bIns="46570" numCol="1" anchor="t" anchorCtr="0" compatLnSpc="1">
            <a:prstTxWarp prst="textNoShape">
              <a:avLst/>
            </a:prstTxWarp>
          </a:bodyPr>
          <a:lstStyle>
            <a:lvl1pPr defTabSz="930849" eaLnBrk="0" hangingPunct="0">
              <a:defRPr sz="1200">
                <a:solidFill>
                  <a:schemeClr val="tx1"/>
                </a:solidFill>
                <a:latin typeface="Times" pitchFamily="-105" charset="0"/>
                <a:ea typeface="Arial" pitchFamily="-105" charset="0"/>
                <a:cs typeface="Arial" pitchFamily="-105" charset="0"/>
              </a:defRPr>
            </a:lvl1pPr>
          </a:lstStyle>
          <a:p>
            <a:pPr>
              <a:defRPr/>
            </a:pPr>
            <a:endParaRPr lang="en-US" dirty="0"/>
          </a:p>
        </p:txBody>
      </p:sp>
      <p:sp>
        <p:nvSpPr>
          <p:cNvPr id="17411" name="Rectangle 3"/>
          <p:cNvSpPr>
            <a:spLocks noGrp="1" noChangeArrowheads="1"/>
          </p:cNvSpPr>
          <p:nvPr>
            <p:ph type="dt" idx="1"/>
          </p:nvPr>
        </p:nvSpPr>
        <p:spPr bwMode="auto">
          <a:xfrm>
            <a:off x="3936566" y="4"/>
            <a:ext cx="3012001" cy="461192"/>
          </a:xfrm>
          <a:prstGeom prst="rect">
            <a:avLst/>
          </a:prstGeom>
          <a:noFill/>
          <a:ln w="9525">
            <a:noFill/>
            <a:miter lim="800000"/>
            <a:headEnd/>
            <a:tailEnd/>
          </a:ln>
          <a:effectLst/>
        </p:spPr>
        <p:txBody>
          <a:bodyPr vert="horz" wrap="square" lIns="93140" tIns="46570" rIns="93140" bIns="46570" numCol="1" anchor="t" anchorCtr="0" compatLnSpc="1">
            <a:prstTxWarp prst="textNoShape">
              <a:avLst/>
            </a:prstTxWarp>
          </a:bodyPr>
          <a:lstStyle>
            <a:lvl1pPr algn="r" defTabSz="930849" eaLnBrk="0" hangingPunct="0">
              <a:defRPr sz="1200">
                <a:solidFill>
                  <a:schemeClr val="tx1"/>
                </a:solidFill>
                <a:latin typeface="Times" pitchFamily="-105" charset="0"/>
                <a:ea typeface="Arial" pitchFamily="-105" charset="0"/>
                <a:cs typeface="Arial" pitchFamily="-105"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68400" y="693738"/>
            <a:ext cx="4619625" cy="346392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95310" y="4387444"/>
            <a:ext cx="5559457" cy="4155316"/>
          </a:xfrm>
          <a:prstGeom prst="rect">
            <a:avLst/>
          </a:prstGeom>
          <a:noFill/>
          <a:ln w="9525">
            <a:noFill/>
            <a:miter lim="800000"/>
            <a:headEnd/>
            <a:tailEnd/>
          </a:ln>
          <a:effectLst/>
        </p:spPr>
        <p:txBody>
          <a:bodyPr vert="horz" wrap="square" lIns="93140" tIns="46570" rIns="93140" bIns="465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2" y="8773359"/>
            <a:ext cx="3012001" cy="461192"/>
          </a:xfrm>
          <a:prstGeom prst="rect">
            <a:avLst/>
          </a:prstGeom>
          <a:noFill/>
          <a:ln w="9525">
            <a:noFill/>
            <a:miter lim="800000"/>
            <a:headEnd/>
            <a:tailEnd/>
          </a:ln>
          <a:effectLst/>
        </p:spPr>
        <p:txBody>
          <a:bodyPr vert="horz" wrap="square" lIns="93140" tIns="46570" rIns="93140" bIns="46570" numCol="1" anchor="b" anchorCtr="0" compatLnSpc="1">
            <a:prstTxWarp prst="textNoShape">
              <a:avLst/>
            </a:prstTxWarp>
          </a:bodyPr>
          <a:lstStyle>
            <a:lvl1pPr defTabSz="930849" eaLnBrk="0" hangingPunct="0">
              <a:defRPr sz="1200">
                <a:solidFill>
                  <a:schemeClr val="tx1"/>
                </a:solidFill>
                <a:latin typeface="Times" pitchFamily="-105" charset="0"/>
                <a:ea typeface="Arial" pitchFamily="-105" charset="0"/>
                <a:cs typeface="Arial" pitchFamily="-105" charset="0"/>
              </a:defRPr>
            </a:lvl1pPr>
          </a:lstStyle>
          <a:p>
            <a:pPr>
              <a:defRPr/>
            </a:pPr>
            <a:endParaRPr lang="en-US" dirty="0"/>
          </a:p>
        </p:txBody>
      </p:sp>
      <p:sp>
        <p:nvSpPr>
          <p:cNvPr id="17415" name="Rectangle 7"/>
          <p:cNvSpPr>
            <a:spLocks noGrp="1" noChangeArrowheads="1"/>
          </p:cNvSpPr>
          <p:nvPr>
            <p:ph type="sldNum" sz="quarter" idx="5"/>
          </p:nvPr>
        </p:nvSpPr>
        <p:spPr bwMode="auto">
          <a:xfrm>
            <a:off x="3936566" y="8773359"/>
            <a:ext cx="3012001" cy="461192"/>
          </a:xfrm>
          <a:prstGeom prst="rect">
            <a:avLst/>
          </a:prstGeom>
          <a:noFill/>
          <a:ln w="9525">
            <a:noFill/>
            <a:miter lim="800000"/>
            <a:headEnd/>
            <a:tailEnd/>
          </a:ln>
          <a:effectLst/>
        </p:spPr>
        <p:txBody>
          <a:bodyPr vert="horz" wrap="square" lIns="93140" tIns="46570" rIns="93140" bIns="46570" numCol="1" anchor="b" anchorCtr="0" compatLnSpc="1">
            <a:prstTxWarp prst="textNoShape">
              <a:avLst/>
            </a:prstTxWarp>
          </a:bodyPr>
          <a:lstStyle>
            <a:lvl1pPr algn="r" defTabSz="930849" eaLnBrk="0" hangingPunct="0">
              <a:defRPr sz="1200">
                <a:solidFill>
                  <a:schemeClr val="tx1"/>
                </a:solidFill>
                <a:latin typeface="Times" pitchFamily="-105" charset="0"/>
                <a:ea typeface="Arial" pitchFamily="-105" charset="0"/>
                <a:cs typeface="Arial" pitchFamily="-105" charset="0"/>
              </a:defRPr>
            </a:lvl1pPr>
          </a:lstStyle>
          <a:p>
            <a:pPr>
              <a:defRPr/>
            </a:pPr>
            <a:fld id="{4DC3666D-8AE8-1341-937A-CABC2E7F711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Arial" pitchFamily="-111" charset="0"/>
        <a:cs typeface="Arial" charset="0"/>
      </a:defRPr>
    </a:lvl1pPr>
    <a:lvl2pPr marL="457200" algn="l" rtl="0" eaLnBrk="0" fontAlgn="base" hangingPunct="0">
      <a:spcBef>
        <a:spcPct val="30000"/>
      </a:spcBef>
      <a:spcAft>
        <a:spcPct val="0"/>
      </a:spcAft>
      <a:defRPr sz="1200" kern="1200">
        <a:solidFill>
          <a:schemeClr val="tx1"/>
        </a:solidFill>
        <a:latin typeface="Times" pitchFamily="18" charset="0"/>
        <a:ea typeface="Arial" pitchFamily="-111" charset="0"/>
        <a:cs typeface="Arial" charset="0"/>
      </a:defRPr>
    </a:lvl2pPr>
    <a:lvl3pPr marL="914400" algn="l" rtl="0" eaLnBrk="0" fontAlgn="base" hangingPunct="0">
      <a:spcBef>
        <a:spcPct val="30000"/>
      </a:spcBef>
      <a:spcAft>
        <a:spcPct val="0"/>
      </a:spcAft>
      <a:defRPr sz="1200" kern="1200">
        <a:solidFill>
          <a:schemeClr val="tx1"/>
        </a:solidFill>
        <a:latin typeface="Times" pitchFamily="18" charset="0"/>
        <a:ea typeface="Arial" pitchFamily="-111" charset="0"/>
        <a:cs typeface="Arial" charset="0"/>
      </a:defRPr>
    </a:lvl3pPr>
    <a:lvl4pPr marL="1371600" algn="l" rtl="0" eaLnBrk="0" fontAlgn="base" hangingPunct="0">
      <a:spcBef>
        <a:spcPct val="30000"/>
      </a:spcBef>
      <a:spcAft>
        <a:spcPct val="0"/>
      </a:spcAft>
      <a:defRPr sz="1200" kern="1200">
        <a:solidFill>
          <a:schemeClr val="tx1"/>
        </a:solidFill>
        <a:latin typeface="Times" pitchFamily="18" charset="0"/>
        <a:ea typeface="Arial" pitchFamily="-111" charset="0"/>
        <a:cs typeface="Arial" charset="0"/>
      </a:defRPr>
    </a:lvl4pPr>
    <a:lvl5pPr marL="1828800" algn="l" rtl="0" eaLnBrk="0" fontAlgn="base" hangingPunct="0">
      <a:spcBef>
        <a:spcPct val="30000"/>
      </a:spcBef>
      <a:spcAft>
        <a:spcPct val="0"/>
      </a:spcAft>
      <a:defRPr sz="1200" kern="1200">
        <a:solidFill>
          <a:schemeClr val="tx1"/>
        </a:solidFill>
        <a:latin typeface="Times" pitchFamily="18" charset="0"/>
        <a:ea typeface="Arial" pitchFamily="-111"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5D33709-96EF-6549-AC78-85E467C1273E}" type="slidenum">
              <a:rPr lang="en-US">
                <a:latin typeface="Times" charset="0"/>
                <a:ea typeface="Arial" charset="0"/>
                <a:cs typeface="Arial" charset="0"/>
              </a:rPr>
              <a:pPr/>
              <a:t>1</a:t>
            </a:fld>
            <a:endParaRPr lang="en-US" dirty="0">
              <a:latin typeface="Times" charset="0"/>
              <a:ea typeface="Arial" charset="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a:latin typeface="Times" charset="0"/>
              <a:ea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C3666D-8AE8-1341-937A-CABC2E7F711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auto">
          <a:xfrm>
            <a:off x="0" y="6426200"/>
            <a:ext cx="9144000" cy="427038"/>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2400" b="1" dirty="0">
              <a:latin typeface="Tahoma" pitchFamily="-105" charset="0"/>
              <a:ea typeface="Arial" pitchFamily="-105" charset="0"/>
              <a:cs typeface="Arial" pitchFamily="-105" charset="0"/>
            </a:endParaRPr>
          </a:p>
        </p:txBody>
      </p:sp>
      <p:sp>
        <p:nvSpPr>
          <p:cNvPr id="5" name="Text Box 11"/>
          <p:cNvSpPr txBox="1">
            <a:spLocks noChangeArrowheads="1"/>
          </p:cNvSpPr>
          <p:nvPr userDrawn="1"/>
        </p:nvSpPr>
        <p:spPr bwMode="auto">
          <a:xfrm>
            <a:off x="8191264" y="6511723"/>
            <a:ext cx="571500" cy="2286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defRPr/>
            </a:pPr>
            <a:fld id="{0E32BDE5-317C-144D-B803-ED56343C5702}" type="slidenum">
              <a:rPr lang="en-US" sz="900">
                <a:solidFill>
                  <a:srgbClr val="FFFFFF"/>
                </a:solidFill>
                <a:latin typeface="Arial" pitchFamily="-105" charset="0"/>
                <a:ea typeface="Arial" pitchFamily="-105" charset="0"/>
                <a:cs typeface="Arial" pitchFamily="-105" charset="0"/>
              </a:rPr>
              <a:pPr eaLnBrk="0" hangingPunct="0">
                <a:spcBef>
                  <a:spcPct val="50000"/>
                </a:spcBef>
                <a:defRPr/>
              </a:pPr>
              <a:t>‹#›</a:t>
            </a:fld>
            <a:endParaRPr lang="en-US" sz="900" dirty="0">
              <a:solidFill>
                <a:srgbClr val="FFFFFF"/>
              </a:solidFill>
              <a:latin typeface="Arial" pitchFamily="-105" charset="0"/>
              <a:ea typeface="Arial" pitchFamily="-105" charset="0"/>
              <a:cs typeface="Arial" pitchFamily="-105" charset="0"/>
            </a:endParaRPr>
          </a:p>
        </p:txBody>
      </p:sp>
      <p:cxnSp>
        <p:nvCxnSpPr>
          <p:cNvPr id="7" name="Straight Connector 6"/>
          <p:cNvCxnSpPr/>
          <p:nvPr userDrawn="1"/>
        </p:nvCxnSpPr>
        <p:spPr bwMode="auto">
          <a:xfrm>
            <a:off x="0" y="6418263"/>
            <a:ext cx="9144000" cy="1587"/>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8" name="Rectangle 7"/>
          <p:cNvSpPr/>
          <p:nvPr userDrawn="1"/>
        </p:nvSpPr>
        <p:spPr bwMode="auto">
          <a:xfrm>
            <a:off x="0" y="0"/>
            <a:ext cx="9144000" cy="6854825"/>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a:prstTxWarp prst="textNoShape">
              <a:avLst/>
            </a:prstTxWarp>
          </a:bodyPr>
          <a:lstStyle/>
          <a:p>
            <a:pPr eaLnBrk="0" hangingPunct="0">
              <a:defRPr/>
            </a:pPr>
            <a:endParaRPr lang="en-US" dirty="0">
              <a:latin typeface="Tahoma" pitchFamily="-105" charset="0"/>
              <a:ea typeface="Arial" pitchFamily="-105" charset="0"/>
              <a:cs typeface="Arial" pitchFamily="-105" charset="0"/>
            </a:endParaRP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C0D9E-B122-48F6-8882-41A528691070}" type="datetimeFigureOut">
              <a:rPr lang="en-US" smtClean="0"/>
              <a:pPr/>
              <a:t>5/20/2011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EE61BA-8756-4B92-B682-FD7A6958C420}"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175AD86-9741-AE4A-98AF-D979041C3822}" type="datetime1">
              <a:rPr lang="en-US"/>
              <a:pPr>
                <a:defRPr/>
              </a:pPr>
              <a:t>5/20/2011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A20962-D51F-5C4A-8A1D-28364C1C2FC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635393-B209-6342-B8A2-B469FA35B8AB}" type="datetime1">
              <a:rPr lang="en-US"/>
              <a:pPr>
                <a:defRPr/>
              </a:pPr>
              <a:t>5/20/2011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ED6028-EED1-9745-A429-20B0D20BC654}"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03B274-2E7E-8F43-A3AD-6F492E382275}" type="datetime1">
              <a:rPr lang="en-US"/>
              <a:pPr>
                <a:defRPr/>
              </a:pPr>
              <a:t>5/20/2011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EE06316-0DDC-E342-BE5A-4658CE5D97E5}"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CBBE6-AF15-DD45-9C28-74441EDF8CA9}" type="datetime1">
              <a:rPr lang="en-US"/>
              <a:pPr>
                <a:defRPr/>
              </a:pPr>
              <a:t>5/20/2011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E65170-89D1-F546-8E5F-569491D8A67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A6007E6-BEC3-334B-8526-7FB0A7D7ED75}" type="datetime1">
              <a:rPr lang="en-US"/>
              <a:pPr>
                <a:defRPr/>
              </a:pPr>
              <a:t>5/20/2011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F5FB8D-D00F-1646-B7FE-34133A7FD654}"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29F70B1-35BB-3948-B4C5-E9A89D85D667}" type="datetime1">
              <a:rPr lang="en-US"/>
              <a:pPr>
                <a:defRPr/>
              </a:pPr>
              <a:t>5/20/2011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6667BC3-60E3-1149-AABD-EA831DBEC8EF}"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E08546-711A-EE4B-A309-46C14CC2A41A}" type="datetime1">
              <a:rPr lang="en-US"/>
              <a:pPr>
                <a:defRPr/>
              </a:pPr>
              <a:t>5/20/2011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9264278-9775-5240-9FC5-5F13CDBE09A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FCF5BF-ED8C-FE42-BED5-B19AF7F4BB22}" type="datetime1">
              <a:rPr lang="en-US"/>
              <a:pPr>
                <a:defRPr/>
              </a:pPr>
              <a:t>5/20/2011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72FB866-E6D6-F848-AB03-17354FE4BFE0}"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7B4083-41BC-DC4A-9F87-59D9B071667F}" type="datetime1">
              <a:rPr lang="en-US"/>
              <a:pPr>
                <a:defRPr/>
              </a:pPr>
              <a:t>5/20/2011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1EEE9-1426-D747-A744-FEB9265956E3}"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03145B-D77F-9040-B3AB-940C97B6F966}" type="datetime1">
              <a:rPr lang="en-US"/>
              <a:pPr>
                <a:defRPr/>
              </a:pPr>
              <a:t>5/20/2011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1E5EC6-0A35-6D4B-879D-F4094EE86FF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2F4A1A-C535-BF4B-B069-993459B18575}" type="datetime1">
              <a:rPr lang="en-US"/>
              <a:pPr>
                <a:defRPr/>
              </a:pPr>
              <a:t>5/20/2011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C6A759-F99D-B747-8040-3ABA0247D856}"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userDrawn="1"/>
        </p:nvSpPr>
        <p:spPr bwMode="auto">
          <a:xfrm>
            <a:off x="0" y="6426200"/>
            <a:ext cx="9144000" cy="427038"/>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2400" b="1" dirty="0">
              <a:latin typeface="Tahoma" pitchFamily="-105" charset="0"/>
              <a:ea typeface="Arial" pitchFamily="-105" charset="0"/>
              <a:cs typeface="Arial" pitchFamily="-105" charset="0"/>
            </a:endParaRPr>
          </a:p>
        </p:txBody>
      </p:sp>
      <p:sp>
        <p:nvSpPr>
          <p:cNvPr id="9" name="Text Box 11"/>
          <p:cNvSpPr txBox="1">
            <a:spLocks noChangeArrowheads="1"/>
          </p:cNvSpPr>
          <p:nvPr userDrawn="1"/>
        </p:nvSpPr>
        <p:spPr bwMode="auto">
          <a:xfrm>
            <a:off x="8191264" y="6511723"/>
            <a:ext cx="571500" cy="2286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defRPr/>
            </a:pPr>
            <a:fld id="{0E32BDE5-317C-144D-B803-ED56343C5702}" type="slidenum">
              <a:rPr lang="en-US" sz="900">
                <a:solidFill>
                  <a:srgbClr val="FFFFFF"/>
                </a:solidFill>
                <a:latin typeface="Arial" pitchFamily="-105" charset="0"/>
                <a:ea typeface="Arial" pitchFamily="-105" charset="0"/>
                <a:cs typeface="Arial" pitchFamily="-105" charset="0"/>
              </a:rPr>
              <a:pPr eaLnBrk="0" hangingPunct="0">
                <a:spcBef>
                  <a:spcPct val="50000"/>
                </a:spcBef>
                <a:defRPr/>
              </a:pPr>
              <a:t>‹#›</a:t>
            </a:fld>
            <a:endParaRPr lang="en-US" sz="900" dirty="0">
              <a:solidFill>
                <a:srgbClr val="FFFFFF"/>
              </a:solidFill>
              <a:latin typeface="Arial" pitchFamily="-105" charset="0"/>
              <a:ea typeface="Arial" pitchFamily="-105" charset="0"/>
              <a:cs typeface="Arial" pitchFamily="-105" charset="0"/>
            </a:endParaRPr>
          </a:p>
        </p:txBody>
      </p:sp>
      <p:cxnSp>
        <p:nvCxnSpPr>
          <p:cNvPr id="10" name="Straight Connector 9"/>
          <p:cNvCxnSpPr/>
          <p:nvPr userDrawn="1"/>
        </p:nvCxnSpPr>
        <p:spPr bwMode="auto">
          <a:xfrm>
            <a:off x="0" y="6418263"/>
            <a:ext cx="9144000" cy="1587"/>
          </a:xfrm>
          <a:prstGeom prst="line">
            <a:avLst/>
          </a:prstGeom>
          <a:solidFill>
            <a:schemeClr val="accent1"/>
          </a:solidFill>
          <a:ln w="9525" cap="flat" cmpd="sng" algn="ctr">
            <a:solidFill>
              <a:schemeClr val="tx1">
                <a:lumMod val="75000"/>
                <a:lumOff val="25000"/>
              </a:schemeClr>
            </a:solidFill>
            <a:prstDash val="solid"/>
            <a:round/>
            <a:headEnd type="none" w="med" len="med"/>
            <a:tailEnd type="none" w="med" len="med"/>
          </a:ln>
          <a:effectLst/>
        </p:spPr>
      </p:cxnSp>
      <p:sp>
        <p:nvSpPr>
          <p:cNvPr id="11" name="Rectangle 10"/>
          <p:cNvSpPr/>
          <p:nvPr userDrawn="1"/>
        </p:nvSpPr>
        <p:spPr bwMode="auto">
          <a:xfrm>
            <a:off x="0" y="0"/>
            <a:ext cx="9144000" cy="6854825"/>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a:prstTxWarp prst="textNoShape">
              <a:avLst/>
            </a:prstTxWarp>
          </a:bodyPr>
          <a:lstStyle/>
          <a:p>
            <a:pPr eaLnBrk="0" hangingPunct="0">
              <a:defRPr/>
            </a:pPr>
            <a:endParaRPr lang="en-US" dirty="0">
              <a:latin typeface="Tahoma" pitchFamily="-105" charset="0"/>
              <a:ea typeface="Arial" pitchFamily="-105" charset="0"/>
              <a:cs typeface="Arial" pitchFamily="-105" charset="0"/>
            </a:endParaRPr>
          </a:p>
        </p:txBody>
      </p:sp>
      <p:sp>
        <p:nvSpPr>
          <p:cNvPr id="12" name="Footer Placeholder 2"/>
          <p:cNvSpPr txBox="1">
            <a:spLocks/>
          </p:cNvSpPr>
          <p:nvPr userDrawn="1"/>
        </p:nvSpPr>
        <p:spPr>
          <a:xfrm>
            <a:off x="101600" y="6436248"/>
            <a:ext cx="5435600" cy="365760"/>
          </a:xfrm>
          <a:prstGeom prst="rect">
            <a:avLst/>
          </a:prstGeom>
        </p:spPr>
        <p:txBody>
          <a:bodyPr vert="horz"/>
          <a:lstStyle>
            <a:lvl1pPr algn="l" eaLnBrk="1" latinLnBrk="0" hangingPunct="1">
              <a:defRPr kumimoji="0" sz="9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bg1"/>
                </a:solidFill>
                <a:effectLst/>
                <a:uLnTx/>
                <a:uFillTx/>
                <a:latin typeface="Tahoma" charset="0"/>
                <a:ea typeface="Arial" charset="0"/>
                <a:cs typeface="Times New Roman" pitchFamily="18" charset="0"/>
              </a:rPr>
              <a:t>California Insurance Commissioner and State Controller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chemeClr val="bg1"/>
                </a:solidFill>
                <a:effectLst/>
                <a:uLnTx/>
                <a:uFillTx/>
                <a:latin typeface="Tahoma" charset="0"/>
                <a:ea typeface="Arial" charset="0"/>
                <a:cs typeface="Times New Roman" pitchFamily="18" charset="0"/>
              </a:rPr>
              <a:t>Investigatory Hearing: Practices of Metropolitan Life</a:t>
            </a:r>
            <a:endParaRPr kumimoji="0" lang="en-US" sz="900" b="1" i="0" u="none" strike="noStrike" kern="1200" cap="none" spc="0" normalizeH="0" baseline="0" noProof="0" dirty="0" smtClean="0">
              <a:ln>
                <a:noFill/>
              </a:ln>
              <a:solidFill>
                <a:schemeClr val="bg1"/>
              </a:solidFill>
              <a:effectLst/>
              <a:uLnTx/>
              <a:uFillTx/>
              <a:latin typeface="Tahoma"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chemeClr val="bg1"/>
              </a:solidFill>
              <a:effectLst/>
              <a:uLnTx/>
              <a:uFillTx/>
              <a:latin typeface="Tahoma" charset="0"/>
              <a:ea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a:prstGeom prst="rect">
            <a:avLst/>
          </a:prstGeom>
        </p:spPr>
        <p:txBody>
          <a:bodyPr/>
          <a:lstStyle/>
          <a:p>
            <a:fld id="{9D21D778-B565-4D7E-94D7-64010A445B68}" type="datetimeFigureOut">
              <a:rPr lang="en-US" smtClean="0"/>
              <a:pPr/>
              <a:t>5/20/2011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30384"/>
            <a:ext cx="3044952" cy="365760"/>
          </a:xfrm>
          <a:prstGeom prst="rect">
            <a:avLst/>
          </a:prstGeom>
        </p:spPr>
        <p:txBody>
          <a:bodyPr/>
          <a:lstStyle/>
          <a:p>
            <a:fld id="{9D21D778-B565-4D7E-94D7-64010A445B68}"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55" name="Text Box 11"/>
          <p:cNvSpPr txBox="1">
            <a:spLocks noChangeArrowheads="1"/>
          </p:cNvSpPr>
          <p:nvPr/>
        </p:nvSpPr>
        <p:spPr bwMode="auto">
          <a:xfrm>
            <a:off x="7364413" y="6530975"/>
            <a:ext cx="571500" cy="230188"/>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defRPr/>
            </a:pPr>
            <a:fld id="{BDDE42B0-AEFC-C141-B0CE-59A7DF266582}" type="slidenum">
              <a:rPr lang="en-US" sz="900">
                <a:solidFill>
                  <a:srgbClr val="FFFFFF"/>
                </a:solidFill>
                <a:latin typeface="Arial" pitchFamily="-105" charset="0"/>
                <a:ea typeface="Arial" pitchFamily="-105" charset="0"/>
                <a:cs typeface="Arial" pitchFamily="-105" charset="0"/>
              </a:rPr>
              <a:pPr eaLnBrk="0" hangingPunct="0">
                <a:spcBef>
                  <a:spcPct val="50000"/>
                </a:spcBef>
                <a:defRPr/>
              </a:pPr>
              <a:t>‹#›</a:t>
            </a:fld>
            <a:endParaRPr lang="en-US" sz="900" dirty="0">
              <a:solidFill>
                <a:srgbClr val="FFFFFF"/>
              </a:solidFill>
              <a:latin typeface="Arial" pitchFamily="-105" charset="0"/>
              <a:ea typeface="Arial" pitchFamily="-105" charset="0"/>
              <a:cs typeface="Arial" pitchFamily="-105" charset="0"/>
            </a:endParaRPr>
          </a:p>
        </p:txBody>
      </p:sp>
      <p:sp>
        <p:nvSpPr>
          <p:cNvPr id="13" name="Rectangle 12"/>
          <p:cNvSpPr/>
          <p:nvPr/>
        </p:nvSpPr>
        <p:spPr bwMode="auto">
          <a:xfrm>
            <a:off x="0" y="-195263"/>
            <a:ext cx="9144000" cy="6635751"/>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a:prstTxWarp prst="textNoShape">
              <a:avLst/>
            </a:prstTxWarp>
          </a:bodyPr>
          <a:lstStyle/>
          <a:p>
            <a:pPr eaLnBrk="0" hangingPunct="0">
              <a:defRPr/>
            </a:pPr>
            <a:endParaRPr lang="en-US" dirty="0">
              <a:latin typeface="Tahoma" pitchFamily="-105" charset="0"/>
              <a:ea typeface="Arial" pitchFamily="-105" charset="0"/>
              <a:cs typeface="Arial" pitchFamily="-105"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charset="0"/>
          <a:ea typeface="Arial" pitchFamily="-111"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1"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1"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1"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C0D9E-B122-48F6-8882-41A528691070}" type="datetimeFigureOut">
              <a:rPr lang="en-US" smtClean="0"/>
              <a:pPr/>
              <a:t>5/20/2011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E61BA-8756-4B92-B682-FD7A6958C4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F5E7CB1C-E5F9-7748-9BCD-D0C3B2F83A82}" type="datetime1">
              <a:rPr lang="en-US"/>
              <a:pPr>
                <a:defRPr/>
              </a:pPr>
              <a:t>5/20/2011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2FE5A17-2E81-E543-8DC1-ACA5ABE574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Footer Placeholder 2"/>
          <p:cNvSpPr>
            <a:spLocks noGrp="1"/>
          </p:cNvSpPr>
          <p:nvPr>
            <p:ph type="ftr" sz="quarter" idx="3"/>
          </p:nvPr>
        </p:nvSpPr>
        <p:spPr>
          <a:xfrm>
            <a:off x="304800" y="6372748"/>
            <a:ext cx="5435600" cy="365760"/>
          </a:xfrm>
          <a:prstGeom prst="rect">
            <a:avLst/>
          </a:prstGeom>
        </p:spPr>
        <p:txBody>
          <a:bodyPr vert="horz"/>
          <a:lstStyle>
            <a:lvl1pPr algn="l" eaLnBrk="1" latinLnBrk="0" hangingPunct="1">
              <a:defRPr kumimoji="0" sz="900">
                <a:solidFill>
                  <a:schemeClr val="bg1"/>
                </a:solidFill>
              </a:defRPr>
            </a:lvl1pPr>
          </a:lstStyle>
          <a:p>
            <a:r>
              <a:rPr lang="en-US" b="1" smtClean="0">
                <a:cs typeface="Times New Roman" pitchFamily="18" charset="0"/>
              </a:rPr>
              <a:t>California Insurance Commissioner and Controller</a:t>
            </a:r>
          </a:p>
          <a:p>
            <a:r>
              <a:rPr lang="en-US" b="1" smtClean="0">
                <a:cs typeface="Times New Roman" pitchFamily="18" charset="0"/>
              </a:rPr>
              <a:t>Investigatory Hearing: Practices of Metropolitan Life</a:t>
            </a:r>
            <a:endParaRPr lang="en-US" b="1" smtClean="0"/>
          </a:p>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5.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0" y="0"/>
            <a:ext cx="9144000" cy="6858000"/>
          </a:xfrm>
          <a:prstGeom prst="rect">
            <a:avLst/>
          </a:prstGeom>
          <a:noFill/>
          <a:ln w="9525" cap="flat" cmpd="sng" algn="ctr">
            <a:solidFill>
              <a:schemeClr val="tx1">
                <a:lumMod val="65000"/>
                <a:lumOff val="35000"/>
              </a:schemeClr>
            </a:solidFill>
            <a:prstDash val="solid"/>
            <a:round/>
            <a:headEnd type="none" w="med" len="med"/>
            <a:tailEnd type="none" w="med" len="med"/>
          </a:ln>
          <a:effectLst/>
        </p:spPr>
        <p:txBody>
          <a:bodyPr>
            <a:prstTxWarp prst="textNoShape">
              <a:avLst/>
            </a:prstTxWarp>
          </a:bodyPr>
          <a:lstStyle/>
          <a:p>
            <a:pPr eaLnBrk="0" hangingPunct="0">
              <a:defRPr/>
            </a:pPr>
            <a:endParaRPr lang="en-US" dirty="0">
              <a:latin typeface="Tahoma" pitchFamily="-105" charset="0"/>
              <a:ea typeface="Arial" pitchFamily="-105" charset="0"/>
              <a:cs typeface="Arial" pitchFamily="-105" charset="0"/>
            </a:endParaRPr>
          </a:p>
        </p:txBody>
      </p:sp>
      <p:sp>
        <p:nvSpPr>
          <p:cNvPr id="7" name="TextBox 6"/>
          <p:cNvSpPr txBox="1"/>
          <p:nvPr/>
        </p:nvSpPr>
        <p:spPr>
          <a:xfrm>
            <a:off x="232470" y="216976"/>
            <a:ext cx="8694549" cy="6278642"/>
          </a:xfrm>
          <a:prstGeom prst="rect">
            <a:avLst/>
          </a:prstGeom>
          <a:solidFill>
            <a:schemeClr val="bg2"/>
          </a:solidFill>
        </p:spPr>
        <p:txBody>
          <a:bodyPr wrap="square" rtlCol="0">
            <a:spAutoFit/>
          </a:bodyPr>
          <a:lstStyle/>
          <a:p>
            <a:pPr algn="ctr"/>
            <a:endParaRPr lang="en-US" sz="2800" b="1" dirty="0" smtClean="0">
              <a:latin typeface="+mj-lt"/>
            </a:endParaRPr>
          </a:p>
          <a:p>
            <a:pPr algn="ctr"/>
            <a:endParaRPr lang="en-US" sz="2800" b="1" dirty="0" smtClean="0">
              <a:solidFill>
                <a:schemeClr val="tx1"/>
              </a:solidFill>
              <a:latin typeface="+mj-lt"/>
            </a:endParaRPr>
          </a:p>
          <a:p>
            <a:pPr algn="ctr"/>
            <a:endParaRPr lang="en-US" sz="2800" b="1" dirty="0" smtClean="0">
              <a:solidFill>
                <a:schemeClr val="tx1"/>
              </a:solidFill>
              <a:latin typeface="+mj-lt"/>
            </a:endParaRPr>
          </a:p>
          <a:p>
            <a:pPr algn="ctr"/>
            <a:endParaRPr lang="en-US" sz="1800" b="1" dirty="0" smtClean="0">
              <a:solidFill>
                <a:schemeClr val="tx1"/>
              </a:solidFill>
              <a:latin typeface="+mj-lt"/>
            </a:endParaRPr>
          </a:p>
          <a:p>
            <a:pPr algn="ctr"/>
            <a:endParaRPr lang="en-US" sz="1800" b="1" dirty="0" smtClean="0">
              <a:solidFill>
                <a:schemeClr val="tx1"/>
              </a:solidFill>
              <a:latin typeface="+mj-lt"/>
            </a:endParaRPr>
          </a:p>
          <a:p>
            <a:pPr algn="ctr"/>
            <a:endParaRPr lang="en-US" sz="1800" b="1" dirty="0" smtClean="0">
              <a:solidFill>
                <a:schemeClr val="tx1"/>
              </a:solidFill>
              <a:latin typeface="+mj-lt"/>
            </a:endParaRPr>
          </a:p>
          <a:p>
            <a:pPr algn="ctr"/>
            <a:endParaRPr lang="en-US" sz="1800" b="1" dirty="0" smtClean="0">
              <a:solidFill>
                <a:schemeClr val="tx1"/>
              </a:solidFill>
              <a:latin typeface="+mj-lt"/>
            </a:endParaRPr>
          </a:p>
          <a:p>
            <a:pPr algn="ctr"/>
            <a:endParaRPr lang="en-US" sz="1800" b="1" dirty="0" smtClean="0">
              <a:solidFill>
                <a:schemeClr val="tx1"/>
              </a:solidFill>
              <a:latin typeface="+mj-lt"/>
            </a:endParaRPr>
          </a:p>
          <a:p>
            <a:pPr algn="ctr"/>
            <a:endParaRPr lang="en-US" sz="1800" b="1" dirty="0" smtClean="0">
              <a:solidFill>
                <a:schemeClr val="tx1"/>
              </a:solidFill>
              <a:latin typeface="+mj-lt"/>
            </a:endParaRPr>
          </a:p>
          <a:p>
            <a:pPr algn="ctr"/>
            <a:endParaRPr lang="en-US" sz="2800" b="1" dirty="0" smtClean="0">
              <a:solidFill>
                <a:schemeClr val="tx1"/>
              </a:solidFill>
              <a:latin typeface="+mj-lt"/>
            </a:endParaRPr>
          </a:p>
          <a:p>
            <a:pPr algn="ctr"/>
            <a:endParaRPr lang="en-US" sz="2800" b="1" dirty="0" smtClean="0">
              <a:solidFill>
                <a:schemeClr val="tx1"/>
              </a:solidFill>
              <a:latin typeface="+mj-lt"/>
            </a:endParaRPr>
          </a:p>
          <a:p>
            <a:pPr algn="ctr"/>
            <a:endParaRPr lang="en-US" sz="2800" b="1" dirty="0" smtClean="0">
              <a:solidFill>
                <a:schemeClr val="tx1"/>
              </a:solidFill>
              <a:latin typeface="+mj-lt"/>
            </a:endParaRPr>
          </a:p>
          <a:p>
            <a:pPr algn="ctr"/>
            <a:endParaRPr lang="en-US" sz="2800" b="1" dirty="0" smtClean="0">
              <a:solidFill>
                <a:schemeClr val="tx1"/>
              </a:solidFill>
              <a:latin typeface="+mj-lt"/>
            </a:endParaRPr>
          </a:p>
          <a:p>
            <a:pPr algn="ctr"/>
            <a:endParaRPr lang="en-US" sz="2800" b="1" dirty="0" smtClean="0">
              <a:solidFill>
                <a:schemeClr val="tx1"/>
              </a:solidFill>
              <a:latin typeface="+mj-lt"/>
            </a:endParaRPr>
          </a:p>
          <a:p>
            <a:pPr algn="ctr"/>
            <a:endParaRPr lang="en-US" sz="2800" b="1" dirty="0" smtClean="0">
              <a:solidFill>
                <a:schemeClr val="tx1"/>
              </a:solidFill>
              <a:latin typeface="+mj-lt"/>
            </a:endParaRPr>
          </a:p>
          <a:p>
            <a:pPr algn="ctr"/>
            <a:r>
              <a:rPr lang="en-US" b="1" dirty="0" smtClean="0">
                <a:solidFill>
                  <a:schemeClr val="tx1"/>
                </a:solidFill>
                <a:latin typeface="+mn-lt"/>
              </a:rPr>
              <a:t>		</a:t>
            </a:r>
          </a:p>
          <a:p>
            <a:pPr algn="ctr"/>
            <a:r>
              <a:rPr lang="en-US" b="1" dirty="0" smtClean="0">
                <a:solidFill>
                  <a:schemeClr val="tx1"/>
                </a:solidFill>
                <a:latin typeface="+mn-lt"/>
              </a:rPr>
              <a:t>SACRAMENTO, CALIFORNIA</a:t>
            </a:r>
          </a:p>
          <a:p>
            <a:pPr algn="ctr"/>
            <a:r>
              <a:rPr lang="en-US" b="1" dirty="0" smtClean="0">
                <a:solidFill>
                  <a:schemeClr val="tx1"/>
                </a:solidFill>
                <a:latin typeface="+mn-lt"/>
              </a:rPr>
              <a:t>MAY, 23 2011</a:t>
            </a:r>
          </a:p>
        </p:txBody>
      </p:sp>
      <p:sp>
        <p:nvSpPr>
          <p:cNvPr id="5" name="Rectangle 4"/>
          <p:cNvSpPr/>
          <p:nvPr/>
        </p:nvSpPr>
        <p:spPr bwMode="auto">
          <a:xfrm>
            <a:off x="222250" y="1611804"/>
            <a:ext cx="8704774" cy="1394854"/>
          </a:xfrm>
          <a:prstGeom prst="rect">
            <a:avLst/>
          </a:prstGeom>
          <a:solidFill>
            <a:schemeClr val="bg1"/>
          </a:solidFill>
          <a:ln cmpd="sng">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400" b="1" dirty="0" smtClean="0">
                <a:solidFill>
                  <a:schemeClr val="tx1"/>
                </a:solidFill>
                <a:cs typeface="Times New Roman" pitchFamily="18" charset="0"/>
              </a:rPr>
              <a:t>INVESTIGATORY HEARING</a:t>
            </a:r>
          </a:p>
          <a:p>
            <a:pPr algn="ctr"/>
            <a:endParaRPr lang="en-US" sz="1600" b="1" dirty="0" smtClean="0">
              <a:solidFill>
                <a:schemeClr val="tx1"/>
              </a:solidFill>
              <a:cs typeface="Times New Roman" pitchFamily="18" charset="0"/>
            </a:endParaRPr>
          </a:p>
          <a:p>
            <a:pPr algn="ctr"/>
            <a:r>
              <a:rPr lang="en-US" sz="1600" b="1" dirty="0" smtClean="0">
                <a:solidFill>
                  <a:schemeClr val="tx1"/>
                </a:solidFill>
              </a:rPr>
              <a:t>REGARDING PRACTICES OF</a:t>
            </a:r>
          </a:p>
          <a:p>
            <a:pPr algn="ctr"/>
            <a:r>
              <a:rPr lang="en-US" sz="1600" b="1" dirty="0" smtClean="0">
                <a:solidFill>
                  <a:schemeClr val="tx1"/>
                </a:solidFill>
              </a:rPr>
              <a:t>METROPOLITAN LIFE INSURANCECOMPANY</a:t>
            </a:r>
            <a:r>
              <a:rPr lang="en-US" sz="1600" b="1" dirty="0" smtClean="0"/>
              <a:t> </a:t>
            </a:r>
          </a:p>
          <a:p>
            <a:pPr algn="ctr"/>
            <a:endParaRPr lang="en-US" sz="2400" b="1" dirty="0">
              <a:solidFill>
                <a:schemeClr val="tx1"/>
              </a:solidFill>
              <a:cs typeface="Times New Roman" pitchFamily="18" charset="0"/>
            </a:endParaRPr>
          </a:p>
        </p:txBody>
      </p:sp>
      <p:sp>
        <p:nvSpPr>
          <p:cNvPr id="6" name="Rectangle 5"/>
          <p:cNvSpPr/>
          <p:nvPr/>
        </p:nvSpPr>
        <p:spPr bwMode="auto">
          <a:xfrm>
            <a:off x="228599" y="4445399"/>
            <a:ext cx="8699501" cy="885992"/>
          </a:xfrm>
          <a:prstGeom prst="rect">
            <a:avLst/>
          </a:prstGeom>
          <a:solidFill>
            <a:schemeClr val="bg1">
              <a:lumMod val="85000"/>
            </a:schemeClr>
          </a:solidFill>
          <a:ln cmpd="sng">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000" b="1" i="1" dirty="0" smtClean="0">
                <a:solidFill>
                  <a:schemeClr val="tx1"/>
                </a:solidFill>
              </a:rPr>
              <a:t>Conducted by the California Insurance Commissioner </a:t>
            </a:r>
          </a:p>
          <a:p>
            <a:pPr algn="ctr"/>
            <a:r>
              <a:rPr lang="en-US" sz="2000" b="1" i="1" dirty="0" smtClean="0">
                <a:solidFill>
                  <a:schemeClr val="tx1"/>
                </a:solidFill>
              </a:rPr>
              <a:t>and the California State Controller</a:t>
            </a:r>
            <a:endParaRPr lang="en-US" sz="2400" b="1" i="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469" y="2094290"/>
            <a:ext cx="7448210" cy="923330"/>
          </a:xfrm>
          <a:prstGeom prst="rect">
            <a:avLst/>
          </a:prstGeom>
        </p:spPr>
        <p:txBody>
          <a:bodyPr wrap="square">
            <a:spAutoFit/>
          </a:bodyPr>
          <a:lstStyle/>
          <a:p>
            <a:pPr algn="just">
              <a:spcBef>
                <a:spcPts val="600"/>
              </a:spcBef>
              <a:spcAft>
                <a:spcPts val="600"/>
              </a:spcAft>
            </a:pPr>
            <a:r>
              <a:rPr lang="en-US" sz="1800" b="1" dirty="0" smtClean="0">
                <a:solidFill>
                  <a:srgbClr val="000000"/>
                </a:solidFill>
                <a:latin typeface="+mn-lt"/>
                <a:cs typeface="Arial"/>
              </a:rPr>
              <a:t>Insurance companies may become aware of the death of an insured or annuitant from a variety of sources, even before a claim is filed:</a:t>
            </a:r>
          </a:p>
        </p:txBody>
      </p:sp>
      <p:sp>
        <p:nvSpPr>
          <p:cNvPr id="6" name="Title 1"/>
          <p:cNvSpPr>
            <a:spLocks noGrp="1"/>
          </p:cNvSpPr>
          <p:nvPr>
            <p:ph type="title"/>
          </p:nvPr>
        </p:nvSpPr>
        <p:spPr bwMode="auto">
          <a:xfrm>
            <a:off x="409882" y="193997"/>
            <a:ext cx="8229600" cy="791156"/>
          </a:xfrm>
          <a:prstGeom prst="rect">
            <a:avLst/>
          </a:prstGeom>
          <a:noFill/>
          <a:ln>
            <a:miter lim="800000"/>
            <a:headEnd/>
            <a:tailEnd/>
          </a:ln>
        </p:spPr>
        <p:txBody>
          <a:bodyPr>
            <a:prstTxWarp prst="textNoShape">
              <a:avLst/>
            </a:prstTxWarp>
            <a:normAutofit fontScale="90000"/>
          </a:bodyPr>
          <a:lstStyle/>
          <a:p>
            <a:r>
              <a:rPr lang="en-US" sz="2500" b="1" cap="small" dirty="0" smtClean="0">
                <a:solidFill>
                  <a:schemeClr val="tx1"/>
                </a:solidFill>
                <a:ea typeface="Times New Roman" charset="0"/>
                <a:cs typeface="Times New Roman" charset="0"/>
              </a:rPr>
              <a:t>Different Ways Insurers Become Aware of the Death of Their Customers</a:t>
            </a:r>
            <a:endParaRPr lang="en-US" sz="2500" b="1" cap="small" dirty="0">
              <a:solidFill>
                <a:schemeClr val="tx1"/>
              </a:solidFill>
              <a:ea typeface="Times New Roman" charset="0"/>
              <a:cs typeface="Times New Roman" charset="0"/>
            </a:endParaRPr>
          </a:p>
        </p:txBody>
      </p:sp>
      <p:sp>
        <p:nvSpPr>
          <p:cNvPr id="5" name="Rectangle 4"/>
          <p:cNvSpPr/>
          <p:nvPr/>
        </p:nvSpPr>
        <p:spPr>
          <a:xfrm>
            <a:off x="808869" y="3161090"/>
            <a:ext cx="7448210" cy="338554"/>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600" dirty="0" smtClean="0">
                <a:solidFill>
                  <a:srgbClr val="000000"/>
                </a:solidFill>
                <a:latin typeface="+mn-lt"/>
                <a:cs typeface="Arial"/>
              </a:rPr>
              <a:t>Calls or letters from relatives or representatives of the decedent. </a:t>
            </a:r>
          </a:p>
        </p:txBody>
      </p:sp>
      <p:sp>
        <p:nvSpPr>
          <p:cNvPr id="7" name="Rectangle 6"/>
          <p:cNvSpPr/>
          <p:nvPr/>
        </p:nvSpPr>
        <p:spPr>
          <a:xfrm>
            <a:off x="808869" y="3543012"/>
            <a:ext cx="7448210" cy="584775"/>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600" dirty="0" smtClean="0">
                <a:solidFill>
                  <a:srgbClr val="000000"/>
                </a:solidFill>
                <a:latin typeface="+mn-lt"/>
                <a:cs typeface="Arial"/>
              </a:rPr>
              <a:t>Results of searches performed for new addresses of customers following the receipt of returned mail.  </a:t>
            </a:r>
          </a:p>
        </p:txBody>
      </p:sp>
      <p:sp>
        <p:nvSpPr>
          <p:cNvPr id="8" name="Rectangle 7"/>
          <p:cNvSpPr/>
          <p:nvPr/>
        </p:nvSpPr>
        <p:spPr>
          <a:xfrm>
            <a:off x="808869" y="4177090"/>
            <a:ext cx="7448210" cy="584775"/>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600" dirty="0" smtClean="0">
                <a:solidFill>
                  <a:srgbClr val="000000"/>
                </a:solidFill>
                <a:latin typeface="+mn-lt"/>
                <a:cs typeface="Arial"/>
              </a:rPr>
              <a:t>Claims filed and/or death certificates received in connection with other policies or contracts insuring the same decedent.</a:t>
            </a:r>
            <a:endParaRPr lang="en-US" sz="1600" b="1" dirty="0" smtClean="0">
              <a:solidFill>
                <a:srgbClr val="000000"/>
              </a:solidFill>
              <a:latin typeface="+mn-lt"/>
              <a:cs typeface="Arial"/>
            </a:endParaRPr>
          </a:p>
        </p:txBody>
      </p:sp>
      <p:sp>
        <p:nvSpPr>
          <p:cNvPr id="9" name="Rectangle 8"/>
          <p:cNvSpPr/>
          <p:nvPr/>
        </p:nvSpPr>
        <p:spPr>
          <a:xfrm>
            <a:off x="796169" y="4812090"/>
            <a:ext cx="7448210" cy="830997"/>
          </a:xfrm>
          <a:prstGeom prst="rect">
            <a:avLst/>
          </a:prstGeom>
        </p:spPr>
        <p:txBody>
          <a:bodyPr wrap="square">
            <a:spAutoFit/>
          </a:bodyPr>
          <a:lstStyle/>
          <a:p>
            <a:pPr marL="342900" indent="-342900" algn="just">
              <a:spcAft>
                <a:spcPts val="600"/>
              </a:spcAft>
              <a:buFont typeface="Wingdings" pitchFamily="2" charset="2"/>
              <a:buChar char="§"/>
            </a:pPr>
            <a:r>
              <a:rPr lang="en-US" sz="1600" dirty="0" smtClean="0">
                <a:solidFill>
                  <a:srgbClr val="000000"/>
                </a:solidFill>
                <a:latin typeface="+mn-lt"/>
                <a:cs typeface="Times New Roman" pitchFamily="18" charset="0"/>
              </a:rPr>
              <a:t>Information contained in or derived from publicly available databases, including the United States Social Security Administration Death Master File (the “Death Master File”).</a:t>
            </a:r>
            <a:endParaRPr lang="en-US" sz="1600" dirty="0">
              <a:solidFill>
                <a:schemeClr val="tx1"/>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255639" y="170479"/>
            <a:ext cx="8334682" cy="748122"/>
          </a:xfrm>
          <a:prstGeom prst="rect">
            <a:avLst/>
          </a:prstGeom>
          <a:noFill/>
          <a:ln>
            <a:miter lim="800000"/>
            <a:headEnd/>
            <a:tailEnd/>
          </a:ln>
        </p:spPr>
        <p:txBody>
          <a:bodyPr>
            <a:prstTxWarp prst="textNoShape">
              <a:avLst/>
            </a:prstTxWarp>
            <a:normAutofit/>
          </a:bodyPr>
          <a:lstStyle/>
          <a:p>
            <a:r>
              <a:rPr lang="en-US" sz="2500" b="1" cap="small" dirty="0" smtClean="0">
                <a:solidFill>
                  <a:schemeClr val="tx1"/>
                </a:solidFill>
                <a:ea typeface="Times New Roman" charset="0"/>
                <a:cs typeface="Times New Roman" charset="0"/>
              </a:rPr>
              <a:t>What is the Death Master File? </a:t>
            </a:r>
            <a:endParaRPr lang="en-US" sz="2500" dirty="0">
              <a:solidFill>
                <a:schemeClr val="tx1"/>
              </a:solidFill>
              <a:latin typeface="Times New Roman" charset="0"/>
              <a:ea typeface="Times New Roman" charset="0"/>
              <a:cs typeface="Times New Roman" charset="0"/>
            </a:endParaRPr>
          </a:p>
        </p:txBody>
      </p:sp>
      <p:sp>
        <p:nvSpPr>
          <p:cNvPr id="19" name="Rectangle 18"/>
          <p:cNvSpPr/>
          <p:nvPr/>
        </p:nvSpPr>
        <p:spPr bwMode="auto">
          <a:xfrm>
            <a:off x="1147523" y="1598735"/>
            <a:ext cx="6865104" cy="617510"/>
          </a:xfrm>
          <a:prstGeom prst="rect">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1"/>
                </a:solidFill>
                <a:cs typeface="Times New Roman" pitchFamily="18" charset="0"/>
              </a:rPr>
              <a:t>One of the most prevalent forms of death information available to insurers is information from the Death Master File.</a:t>
            </a:r>
          </a:p>
          <a:p>
            <a:pPr algn="ctr"/>
            <a:endParaRPr lang="en-US" b="1" dirty="0" smtClean="0">
              <a:solidFill>
                <a:schemeClr val="tx1"/>
              </a:solidFill>
              <a:cs typeface="Times New Roman" pitchFamily="18" charset="0"/>
            </a:endParaRPr>
          </a:p>
          <a:p>
            <a:pPr algn="ctr"/>
            <a:r>
              <a:rPr lang="en-US" b="1" dirty="0" smtClean="0">
                <a:solidFill>
                  <a:schemeClr val="tx1"/>
                </a:solidFill>
                <a:cs typeface="Times New Roman" pitchFamily="18" charset="0"/>
              </a:rPr>
              <a:t> </a:t>
            </a:r>
            <a:endParaRPr lang="en-US" b="1" dirty="0">
              <a:solidFill>
                <a:schemeClr val="tx1"/>
              </a:solidFill>
              <a:cs typeface="Times New Roman" pitchFamily="18" charset="0"/>
            </a:endParaRPr>
          </a:p>
        </p:txBody>
      </p:sp>
      <p:pic>
        <p:nvPicPr>
          <p:cNvPr id="1026" name="Picture 2"/>
          <p:cNvPicPr>
            <a:picLocks noChangeAspect="1" noChangeArrowheads="1"/>
          </p:cNvPicPr>
          <p:nvPr/>
        </p:nvPicPr>
        <p:blipFill>
          <a:blip r:embed="rId3" cstate="print"/>
          <a:srcRect l="26825" t="15686" r="27500" b="2745"/>
          <a:stretch>
            <a:fillRect/>
          </a:stretch>
        </p:blipFill>
        <p:spPr bwMode="auto">
          <a:xfrm>
            <a:off x="801474" y="2306658"/>
            <a:ext cx="3724702" cy="4038600"/>
          </a:xfrm>
          <a:prstGeom prst="rect">
            <a:avLst/>
          </a:prstGeom>
          <a:noFill/>
          <a:ln w="9525">
            <a:solidFill>
              <a:schemeClr val="tx1"/>
            </a:solidFill>
            <a:miter lim="800000"/>
            <a:headEnd/>
            <a:tailEnd/>
          </a:ln>
        </p:spPr>
      </p:pic>
      <p:pic>
        <p:nvPicPr>
          <p:cNvPr id="6" name="Picture 5" descr="Picture1.png"/>
          <p:cNvPicPr>
            <a:picLocks noChangeAspect="1"/>
          </p:cNvPicPr>
          <p:nvPr/>
        </p:nvPicPr>
        <p:blipFill>
          <a:blip r:embed="rId4" cstate="print"/>
          <a:stretch>
            <a:fillRect/>
          </a:stretch>
        </p:blipFill>
        <p:spPr>
          <a:xfrm>
            <a:off x="3137710" y="3332797"/>
            <a:ext cx="5526230" cy="19723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SA Testimony3_3.jpg"/>
          <p:cNvPicPr>
            <a:picLocks noChangeAspect="1"/>
          </p:cNvPicPr>
          <p:nvPr/>
        </p:nvPicPr>
        <p:blipFill>
          <a:blip r:embed="rId2" cstate="print"/>
          <a:stretch>
            <a:fillRect/>
          </a:stretch>
        </p:blipFill>
        <p:spPr>
          <a:xfrm>
            <a:off x="5026567" y="3234720"/>
            <a:ext cx="2025534" cy="2621280"/>
          </a:xfrm>
          <a:prstGeom prst="rect">
            <a:avLst/>
          </a:prstGeom>
          <a:ln w="6350">
            <a:solidFill>
              <a:schemeClr val="tx1"/>
            </a:solidFill>
          </a:ln>
          <a:effectLst>
            <a:outerShdw blurRad="50800" dist="38100" dir="2700000" algn="tl" rotWithShape="0">
              <a:prstClr val="black">
                <a:alpha val="40000"/>
              </a:prstClr>
            </a:outerShdw>
          </a:effectLst>
        </p:spPr>
      </p:pic>
      <p:sp>
        <p:nvSpPr>
          <p:cNvPr id="19" name="Line Callout 3 (Accent Bar) 18"/>
          <p:cNvSpPr/>
          <p:nvPr/>
        </p:nvSpPr>
        <p:spPr bwMode="auto">
          <a:xfrm>
            <a:off x="3990751" y="4006778"/>
            <a:ext cx="4332708" cy="1114069"/>
          </a:xfrm>
          <a:prstGeom prst="accentCallout3">
            <a:avLst>
              <a:gd name="adj1" fmla="val 29068"/>
              <a:gd name="adj2" fmla="val -1033"/>
              <a:gd name="adj3" fmla="val 29081"/>
              <a:gd name="adj4" fmla="val -5562"/>
              <a:gd name="adj5" fmla="val -9002"/>
              <a:gd name="adj6" fmla="val -5564"/>
              <a:gd name="adj7" fmla="val -8573"/>
              <a:gd name="adj8" fmla="val 36657"/>
            </a:avLst>
          </a:prstGeom>
          <a:solidFill>
            <a:schemeClr val="accent1"/>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400" dirty="0">
              <a:solidFill>
                <a:srgbClr val="FF0000"/>
              </a:solidFill>
              <a:latin typeface="Tahoma" pitchFamily="34" charset="0"/>
            </a:endParaRPr>
          </a:p>
        </p:txBody>
      </p:sp>
      <p:sp>
        <p:nvSpPr>
          <p:cNvPr id="7" name="Title 1"/>
          <p:cNvSpPr>
            <a:spLocks noGrp="1"/>
          </p:cNvSpPr>
          <p:nvPr>
            <p:ph type="title"/>
          </p:nvPr>
        </p:nvSpPr>
        <p:spPr bwMode="auto">
          <a:xfrm>
            <a:off x="255639" y="170479"/>
            <a:ext cx="8334682" cy="748122"/>
          </a:xfrm>
          <a:prstGeom prst="rect">
            <a:avLst/>
          </a:prstGeom>
          <a:noFill/>
          <a:ln>
            <a:miter lim="800000"/>
            <a:headEnd/>
            <a:tailEnd/>
          </a:ln>
        </p:spPr>
        <p:txBody>
          <a:bodyPr>
            <a:prstTxWarp prst="textNoShape">
              <a:avLst/>
            </a:prstTxWarp>
            <a:noAutofit/>
          </a:bodyPr>
          <a:lstStyle/>
          <a:p>
            <a:r>
              <a:rPr lang="en-US" sz="2200" b="1" cap="small" dirty="0" smtClean="0">
                <a:solidFill>
                  <a:schemeClr val="tx1"/>
                </a:solidFill>
                <a:ea typeface="Times New Roman" charset="0"/>
                <a:cs typeface="Times New Roman" charset="0"/>
              </a:rPr>
              <a:t>The Death Master File Is 99.5% Accurate</a:t>
            </a:r>
            <a:endParaRPr lang="en-US" sz="2200" dirty="0">
              <a:solidFill>
                <a:schemeClr val="tx1"/>
              </a:solidFill>
              <a:latin typeface="Times New Roman" charset="0"/>
              <a:ea typeface="Times New Roman" charset="0"/>
              <a:cs typeface="Times New Roman" charset="0"/>
            </a:endParaRPr>
          </a:p>
        </p:txBody>
      </p:sp>
      <p:sp>
        <p:nvSpPr>
          <p:cNvPr id="8" name="Rectangle 7"/>
          <p:cNvSpPr/>
          <p:nvPr/>
        </p:nvSpPr>
        <p:spPr bwMode="auto">
          <a:xfrm>
            <a:off x="825043" y="1649856"/>
            <a:ext cx="7590537" cy="659380"/>
          </a:xfrm>
          <a:prstGeom prst="rect">
            <a:avLst/>
          </a:prstGeom>
          <a:ln w="38100">
            <a:solidFill>
              <a:schemeClr val="tx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600" b="1" dirty="0" smtClean="0">
                <a:solidFill>
                  <a:srgbClr val="000000"/>
                </a:solidFill>
                <a:cs typeface="Times New Roman" pitchFamily="18" charset="0"/>
              </a:rPr>
              <a:t>Congressional testimony indicates that death listings contained in the Death Master File are extremely reliable and not subject to fraud.</a:t>
            </a:r>
            <a:endParaRPr lang="en-US" sz="1600" dirty="0">
              <a:solidFill>
                <a:srgbClr val="000000"/>
              </a:solidFill>
              <a:cs typeface="Times New Roman" pitchFamily="18" charset="0"/>
            </a:endParaRPr>
          </a:p>
        </p:txBody>
      </p:sp>
      <p:pic>
        <p:nvPicPr>
          <p:cNvPr id="12" name="Picture 11" descr="SSA Testimony3_3 cutout.jpg"/>
          <p:cNvPicPr>
            <a:picLocks noChangeAspect="1"/>
          </p:cNvPicPr>
          <p:nvPr/>
        </p:nvPicPr>
        <p:blipFill>
          <a:blip r:embed="rId3" cstate="print"/>
          <a:stretch>
            <a:fillRect/>
          </a:stretch>
        </p:blipFill>
        <p:spPr>
          <a:xfrm>
            <a:off x="4015210" y="4053959"/>
            <a:ext cx="4253176" cy="971660"/>
          </a:xfrm>
          <a:prstGeom prst="rect">
            <a:avLst/>
          </a:prstGeom>
          <a:ln w="6350">
            <a:solidFill>
              <a:schemeClr val="tx1"/>
            </a:solidFill>
          </a:ln>
        </p:spPr>
      </p:pic>
      <p:pic>
        <p:nvPicPr>
          <p:cNvPr id="10" name="Picture 9" descr="SSA Testimony1 cutout.jpg"/>
          <p:cNvPicPr>
            <a:picLocks noChangeAspect="1"/>
          </p:cNvPicPr>
          <p:nvPr/>
        </p:nvPicPr>
        <p:blipFill>
          <a:blip r:embed="rId4" cstate="print"/>
          <a:stretch>
            <a:fillRect/>
          </a:stretch>
        </p:blipFill>
        <p:spPr>
          <a:xfrm>
            <a:off x="4509723" y="2472656"/>
            <a:ext cx="2959751" cy="463297"/>
          </a:xfrm>
          <a:prstGeom prst="rect">
            <a:avLst/>
          </a:prstGeom>
          <a:ln w="6350">
            <a:solidFill>
              <a:schemeClr val="tx1"/>
            </a:solidFill>
          </a:ln>
        </p:spPr>
      </p:pic>
      <p:pic>
        <p:nvPicPr>
          <p:cNvPr id="9" name="Picture 8" descr="SSA Testimony1.jpg"/>
          <p:cNvPicPr>
            <a:picLocks noChangeAspect="1"/>
          </p:cNvPicPr>
          <p:nvPr/>
        </p:nvPicPr>
        <p:blipFill>
          <a:blip r:embed="rId5" cstate="print"/>
          <a:stretch>
            <a:fillRect/>
          </a:stretch>
        </p:blipFill>
        <p:spPr>
          <a:xfrm>
            <a:off x="778391" y="2456149"/>
            <a:ext cx="2981759" cy="3858745"/>
          </a:xfrm>
          <a:prstGeom prst="rect">
            <a:avLst/>
          </a:prstGeom>
          <a:ln w="6350">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255639" y="61993"/>
            <a:ext cx="8334682" cy="748122"/>
          </a:xfrm>
          <a:prstGeom prst="rect">
            <a:avLst/>
          </a:prstGeom>
          <a:noFill/>
          <a:ln>
            <a:miter lim="800000"/>
            <a:headEnd/>
            <a:tailEnd/>
          </a:ln>
        </p:spPr>
        <p:txBody>
          <a:bodyPr>
            <a:prstTxWarp prst="textNoShape">
              <a:avLst/>
            </a:prstTxWarp>
          </a:bodyPr>
          <a:lstStyle/>
          <a:p>
            <a:r>
              <a:rPr lang="en-US" sz="2500" b="1" cap="small" dirty="0" smtClean="0">
                <a:solidFill>
                  <a:schemeClr val="tx1"/>
                </a:solidFill>
                <a:ea typeface="Times New Roman" charset="0"/>
                <a:cs typeface="Times New Roman" charset="0"/>
              </a:rPr>
              <a:t> How is the Death Master File Accessed?</a:t>
            </a:r>
            <a:endParaRPr lang="en-US" sz="2500" dirty="0">
              <a:solidFill>
                <a:schemeClr val="tx1"/>
              </a:solidFill>
              <a:latin typeface="Times New Roman" charset="0"/>
              <a:ea typeface="Times New Roman" charset="0"/>
              <a:cs typeface="Times New Roman" charset="0"/>
            </a:endParaRPr>
          </a:p>
        </p:txBody>
      </p:sp>
      <p:sp>
        <p:nvSpPr>
          <p:cNvPr id="19" name="Rectangle 18"/>
          <p:cNvSpPr/>
          <p:nvPr/>
        </p:nvSpPr>
        <p:spPr bwMode="auto">
          <a:xfrm>
            <a:off x="990710" y="1042886"/>
            <a:ext cx="7215809" cy="394150"/>
          </a:xfrm>
          <a:prstGeom prst="rect">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1"/>
                </a:solidFill>
                <a:cs typeface="Times New Roman" pitchFamily="18" charset="0"/>
              </a:rPr>
              <a:t>Insurers may access the Death Master File in a variety of ways.</a:t>
            </a:r>
            <a:endParaRPr lang="en-US" sz="1600" b="1" dirty="0">
              <a:solidFill>
                <a:schemeClr val="tx1"/>
              </a:solidFill>
              <a:cs typeface="Times New Roman" pitchFamily="18" charset="0"/>
            </a:endParaRPr>
          </a:p>
        </p:txBody>
      </p:sp>
      <p:pic>
        <p:nvPicPr>
          <p:cNvPr id="3075" name="Picture 3"/>
          <p:cNvPicPr>
            <a:picLocks noChangeAspect="1" noChangeArrowheads="1"/>
          </p:cNvPicPr>
          <p:nvPr/>
        </p:nvPicPr>
        <p:blipFill>
          <a:blip r:embed="rId3" cstate="print"/>
          <a:srcRect t="14706" r="55179" b="58235"/>
          <a:stretch>
            <a:fillRect/>
          </a:stretch>
        </p:blipFill>
        <p:spPr bwMode="auto">
          <a:xfrm>
            <a:off x="6190933" y="1919914"/>
            <a:ext cx="2257424" cy="827422"/>
          </a:xfrm>
          <a:prstGeom prst="rect">
            <a:avLst/>
          </a:prstGeom>
          <a:noFill/>
          <a:ln w="9525">
            <a:solidFill>
              <a:schemeClr val="tx1"/>
            </a:solidFill>
            <a:miter lim="800000"/>
            <a:headEnd/>
            <a:tailEnd/>
          </a:ln>
        </p:spPr>
      </p:pic>
      <p:pic>
        <p:nvPicPr>
          <p:cNvPr id="3076" name="Picture 4"/>
          <p:cNvPicPr>
            <a:picLocks noChangeAspect="1" noChangeArrowheads="1"/>
          </p:cNvPicPr>
          <p:nvPr/>
        </p:nvPicPr>
        <p:blipFill>
          <a:blip r:embed="rId4" cstate="print"/>
          <a:srcRect l="60535" t="52941" r="21429" b="35588"/>
          <a:stretch>
            <a:fillRect/>
          </a:stretch>
        </p:blipFill>
        <p:spPr bwMode="auto">
          <a:xfrm>
            <a:off x="6532990" y="2763308"/>
            <a:ext cx="2349773" cy="907338"/>
          </a:xfrm>
          <a:prstGeom prst="rect">
            <a:avLst/>
          </a:prstGeom>
          <a:noFill/>
          <a:ln w="9525">
            <a:solidFill>
              <a:schemeClr val="tx1"/>
            </a:solidFill>
            <a:miter lim="800000"/>
            <a:headEnd/>
            <a:tailEnd/>
          </a:ln>
        </p:spPr>
      </p:pic>
      <p:pic>
        <p:nvPicPr>
          <p:cNvPr id="3077" name="Picture 5"/>
          <p:cNvPicPr>
            <a:picLocks noChangeAspect="1" noChangeArrowheads="1"/>
          </p:cNvPicPr>
          <p:nvPr/>
        </p:nvPicPr>
        <p:blipFill>
          <a:blip r:embed="rId5" cstate="print"/>
          <a:srcRect l="15833" t="14706" r="21429" b="4118"/>
          <a:stretch>
            <a:fillRect/>
          </a:stretch>
        </p:blipFill>
        <p:spPr bwMode="auto">
          <a:xfrm>
            <a:off x="247650" y="1716319"/>
            <a:ext cx="3758740" cy="3162300"/>
          </a:xfrm>
          <a:prstGeom prst="rect">
            <a:avLst/>
          </a:prstGeom>
          <a:noFill/>
          <a:ln w="9525">
            <a:solidFill>
              <a:schemeClr val="tx1"/>
            </a:solidFill>
            <a:miter lim="800000"/>
            <a:headEnd/>
            <a:tailEnd/>
          </a:ln>
        </p:spPr>
      </p:pic>
      <p:pic>
        <p:nvPicPr>
          <p:cNvPr id="3074" name="Picture 2"/>
          <p:cNvPicPr>
            <a:picLocks noChangeAspect="1" noChangeArrowheads="1"/>
          </p:cNvPicPr>
          <p:nvPr/>
        </p:nvPicPr>
        <p:blipFill>
          <a:blip r:embed="rId6" cstate="print"/>
          <a:srcRect l="26304" t="14790" r="42857" b="27544"/>
          <a:stretch>
            <a:fillRect/>
          </a:stretch>
        </p:blipFill>
        <p:spPr bwMode="auto">
          <a:xfrm>
            <a:off x="3019493" y="1974590"/>
            <a:ext cx="2925275" cy="3856382"/>
          </a:xfrm>
          <a:prstGeom prst="rect">
            <a:avLst/>
          </a:prstGeom>
          <a:noFill/>
          <a:ln w="9525">
            <a:solidFill>
              <a:schemeClr val="tx1"/>
            </a:solidFill>
            <a:miter lim="800000"/>
            <a:headEnd/>
            <a:tailEnd/>
          </a:ln>
        </p:spPr>
      </p:pic>
      <p:pic>
        <p:nvPicPr>
          <p:cNvPr id="3078" name="Picture 6"/>
          <p:cNvPicPr>
            <a:picLocks noChangeAspect="1" noChangeArrowheads="1"/>
          </p:cNvPicPr>
          <p:nvPr/>
        </p:nvPicPr>
        <p:blipFill>
          <a:blip r:embed="rId7" cstate="print"/>
          <a:srcRect t="14706" r="73214" b="76078"/>
          <a:stretch>
            <a:fillRect/>
          </a:stretch>
        </p:blipFill>
        <p:spPr bwMode="auto">
          <a:xfrm>
            <a:off x="6180123" y="4057833"/>
            <a:ext cx="2759536" cy="563682"/>
          </a:xfrm>
          <a:prstGeom prst="rect">
            <a:avLst/>
          </a:prstGeom>
          <a:noFill/>
          <a:ln w="9525">
            <a:solidFill>
              <a:schemeClr val="tx1"/>
            </a:solidFill>
            <a:miter lim="800000"/>
            <a:headEnd/>
            <a:tailEnd/>
          </a:ln>
        </p:spPr>
      </p:pic>
      <p:pic>
        <p:nvPicPr>
          <p:cNvPr id="3080" name="Picture 8"/>
          <p:cNvPicPr>
            <a:picLocks noChangeAspect="1" noChangeArrowheads="1"/>
          </p:cNvPicPr>
          <p:nvPr/>
        </p:nvPicPr>
        <p:blipFill>
          <a:blip r:embed="rId7" cstate="print"/>
          <a:srcRect l="23690" t="37255" r="62262" b="53529"/>
          <a:stretch>
            <a:fillRect/>
          </a:stretch>
        </p:blipFill>
        <p:spPr bwMode="auto">
          <a:xfrm>
            <a:off x="6575546" y="4637543"/>
            <a:ext cx="2247900" cy="895350"/>
          </a:xfrm>
          <a:prstGeom prst="rect">
            <a:avLst/>
          </a:prstGeom>
          <a:noFill/>
          <a:ln w="9525">
            <a:solidFill>
              <a:schemeClr val="tx1"/>
            </a:solidFill>
            <a:miter lim="800000"/>
            <a:headEnd/>
            <a:tailEnd/>
          </a:ln>
        </p:spPr>
      </p:pic>
      <p:pic>
        <p:nvPicPr>
          <p:cNvPr id="14" name="Picture 9"/>
          <p:cNvPicPr>
            <a:picLocks noChangeAspect="1" noChangeArrowheads="1"/>
          </p:cNvPicPr>
          <p:nvPr/>
        </p:nvPicPr>
        <p:blipFill>
          <a:blip r:embed="rId8" cstate="print"/>
          <a:srcRect l="30952" t="14706" r="39762" b="52549"/>
          <a:stretch>
            <a:fillRect/>
          </a:stretch>
        </p:blipFill>
        <p:spPr bwMode="auto">
          <a:xfrm>
            <a:off x="330198" y="4507203"/>
            <a:ext cx="2667000" cy="1810524"/>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759417" y="1741453"/>
            <a:ext cx="7528240" cy="412811"/>
          </a:xfrm>
          <a:prstGeom prst="rect">
            <a:avLst/>
          </a:prstGeom>
          <a:ln>
            <a:prstDash val="solid"/>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1"/>
                </a:solidFill>
                <a:cs typeface="Times New Roman" pitchFamily="18" charset="0"/>
              </a:rPr>
              <a:t>Insurers may use the Death Master File for a variety of purposes.</a:t>
            </a:r>
            <a:endParaRPr lang="en-US" sz="1600" dirty="0" smtClean="0">
              <a:solidFill>
                <a:schemeClr val="tx1"/>
              </a:solidFill>
              <a:cs typeface="Times New Roman" pitchFamily="18" charset="0"/>
            </a:endParaRPr>
          </a:p>
        </p:txBody>
      </p:sp>
      <p:sp>
        <p:nvSpPr>
          <p:cNvPr id="15" name="TextBox 14"/>
          <p:cNvSpPr txBox="1"/>
          <p:nvPr/>
        </p:nvSpPr>
        <p:spPr>
          <a:xfrm>
            <a:off x="1012371" y="5230679"/>
            <a:ext cx="7112000" cy="584775"/>
          </a:xfrm>
          <a:prstGeom prst="rect">
            <a:avLst/>
          </a:prstGeom>
          <a:solidFill>
            <a:schemeClr val="lt1"/>
          </a:solidFill>
          <a:ln w="12700" cmpd="sng">
            <a:solidFill>
              <a:schemeClr val="tx1"/>
            </a:solidFill>
          </a:ln>
        </p:spPr>
        <p:txBody>
          <a:bodyPr wrap="square" rtlCol="0">
            <a:spAutoFit/>
          </a:bodyPr>
          <a:lstStyle/>
          <a:p>
            <a:pPr algn="ctr"/>
            <a:r>
              <a:rPr lang="en-US" sz="1600" b="1" dirty="0" smtClean="0">
                <a:solidFill>
                  <a:schemeClr val="tx1"/>
                </a:solidFill>
                <a:latin typeface="+mn-lt"/>
              </a:rPr>
              <a:t>But do they run the Death Master File on a regular basis  </a:t>
            </a:r>
          </a:p>
          <a:p>
            <a:pPr algn="ctr"/>
            <a:r>
              <a:rPr lang="en-US" sz="1600" b="1" dirty="0" smtClean="0">
                <a:solidFill>
                  <a:schemeClr val="tx1"/>
                </a:solidFill>
                <a:latin typeface="+mn-lt"/>
              </a:rPr>
              <a:t>against their life insurance policies?</a:t>
            </a:r>
            <a:endParaRPr lang="en-US" sz="1600" b="1" dirty="0">
              <a:solidFill>
                <a:schemeClr val="tx1"/>
              </a:solidFill>
              <a:latin typeface="+mn-lt"/>
            </a:endParaRPr>
          </a:p>
        </p:txBody>
      </p:sp>
      <p:sp>
        <p:nvSpPr>
          <p:cNvPr id="23" name="TextBox 22"/>
          <p:cNvSpPr txBox="1"/>
          <p:nvPr/>
        </p:nvSpPr>
        <p:spPr>
          <a:xfrm>
            <a:off x="943429" y="2325213"/>
            <a:ext cx="7184571" cy="369332"/>
          </a:xfrm>
          <a:prstGeom prst="rect">
            <a:avLst/>
          </a:prstGeom>
          <a:noFill/>
          <a:ln w="19050">
            <a:noFill/>
          </a:ln>
        </p:spPr>
        <p:txBody>
          <a:bodyPr wrap="square" rtlCol="0">
            <a:spAutoFit/>
          </a:bodyPr>
          <a:lstStyle/>
          <a:p>
            <a:r>
              <a:rPr lang="en-US" sz="1800" b="1" dirty="0" smtClean="0">
                <a:solidFill>
                  <a:schemeClr val="tx1"/>
                </a:solidFill>
                <a:latin typeface="+mn-lt"/>
              </a:rPr>
              <a:t>Insurance companies may use the Death Master File to:</a:t>
            </a:r>
          </a:p>
        </p:txBody>
      </p:sp>
      <p:sp>
        <p:nvSpPr>
          <p:cNvPr id="24" name="Title 1"/>
          <p:cNvSpPr txBox="1">
            <a:spLocks/>
          </p:cNvSpPr>
          <p:nvPr/>
        </p:nvSpPr>
        <p:spPr bwMode="auto">
          <a:xfrm>
            <a:off x="255639" y="421939"/>
            <a:ext cx="8609392" cy="748122"/>
          </a:xfrm>
          <a:prstGeom prst="rect">
            <a:avLst/>
          </a:prstGeom>
          <a:noFill/>
          <a:ln>
            <a:miter lim="800000"/>
            <a:headEnd/>
            <a:tailEnd/>
          </a:ln>
        </p:spPr>
        <p:txBody>
          <a:bodyPr>
            <a:prstTxWarp prst="textNoShape">
              <a:avLst/>
            </a:prstTxWarp>
          </a:bodyPr>
          <a:lstStyle/>
          <a:p>
            <a:pPr lvl="0" algn="ctr" eaLnBrk="0" hangingPunct="0">
              <a:defRPr/>
            </a:pPr>
            <a:r>
              <a:rPr kumimoji="0" lang="en-US" sz="2500" b="1" i="0" u="none" strike="noStrike" kern="0" cap="small" spc="0" normalizeH="0" baseline="0" noProof="0" dirty="0" smtClean="0">
                <a:ln>
                  <a:noFill/>
                </a:ln>
                <a:solidFill>
                  <a:schemeClr val="tx1"/>
                </a:solidFill>
                <a:effectLst/>
                <a:uLnTx/>
                <a:uFillTx/>
                <a:latin typeface="+mj-lt"/>
                <a:ea typeface="Times New Roman" charset="0"/>
                <a:cs typeface="Times New Roman" charset="0"/>
              </a:rPr>
              <a:t>Potential </a:t>
            </a:r>
            <a:r>
              <a:rPr kumimoji="0" lang="en-US" sz="2500" b="1" i="0" u="none" strike="noStrike" kern="0" cap="small" spc="0" normalizeH="0" noProof="0" dirty="0" smtClean="0">
                <a:ln>
                  <a:noFill/>
                </a:ln>
                <a:solidFill>
                  <a:schemeClr val="tx1"/>
                </a:solidFill>
                <a:effectLst/>
                <a:uLnTx/>
                <a:uFillTx/>
                <a:latin typeface="+mj-lt"/>
                <a:ea typeface="Times New Roman" charset="0"/>
                <a:cs typeface="Times New Roman" charset="0"/>
              </a:rPr>
              <a:t>S</a:t>
            </a:r>
            <a:r>
              <a:rPr kumimoji="0" lang="en-US" sz="2500" b="1" i="0" u="none" strike="noStrike" kern="0" cap="small" spc="0" normalizeH="0" baseline="0" noProof="0" dirty="0" smtClean="0">
                <a:ln>
                  <a:noFill/>
                </a:ln>
                <a:solidFill>
                  <a:schemeClr val="tx1"/>
                </a:solidFill>
                <a:effectLst/>
                <a:uLnTx/>
                <a:uFillTx/>
                <a:latin typeface="+mj-lt"/>
                <a:ea typeface="Times New Roman" charset="0"/>
                <a:cs typeface="Times New Roman" charset="0"/>
              </a:rPr>
              <a:t>elective Use of The</a:t>
            </a:r>
            <a:r>
              <a:rPr kumimoji="0" lang="en-US" sz="2500" b="1" i="0" u="none" strike="noStrike" kern="0" cap="small" spc="0" normalizeH="0" noProof="0" dirty="0" smtClean="0">
                <a:ln>
                  <a:noFill/>
                </a:ln>
                <a:solidFill>
                  <a:schemeClr val="tx1"/>
                </a:solidFill>
                <a:effectLst/>
                <a:uLnTx/>
                <a:uFillTx/>
                <a:latin typeface="+mj-lt"/>
                <a:ea typeface="Times New Roman" charset="0"/>
                <a:cs typeface="Times New Roman" charset="0"/>
              </a:rPr>
              <a:t> </a:t>
            </a:r>
            <a:r>
              <a:rPr kumimoji="0" lang="en-US" sz="2500" b="1" i="0" u="none" strike="noStrike" kern="0" cap="small" spc="0" normalizeH="0" baseline="0" noProof="0" dirty="0" smtClean="0">
                <a:ln>
                  <a:noFill/>
                </a:ln>
                <a:solidFill>
                  <a:schemeClr val="tx1"/>
                </a:solidFill>
                <a:effectLst/>
                <a:uLnTx/>
                <a:uFillTx/>
                <a:latin typeface="+mj-lt"/>
                <a:ea typeface="Times New Roman" charset="0"/>
                <a:cs typeface="Times New Roman" charset="0"/>
              </a:rPr>
              <a:t>Death</a:t>
            </a:r>
            <a:r>
              <a:rPr kumimoji="0" lang="en-US" sz="2500" b="1" i="0" u="none" strike="noStrike" kern="0" cap="small" spc="0" normalizeH="0" noProof="0" dirty="0" smtClean="0">
                <a:ln>
                  <a:noFill/>
                </a:ln>
                <a:solidFill>
                  <a:schemeClr val="tx1"/>
                </a:solidFill>
                <a:effectLst/>
                <a:uLnTx/>
                <a:uFillTx/>
                <a:latin typeface="+mj-lt"/>
                <a:ea typeface="Times New Roman" charset="0"/>
                <a:cs typeface="Times New Roman" charset="0"/>
              </a:rPr>
              <a:t> Master File</a:t>
            </a:r>
            <a:r>
              <a:rPr kumimoji="0" lang="en-US" sz="2500" b="1" i="0" u="none" strike="noStrike" kern="0" cap="small" spc="0" normalizeH="0" baseline="0" noProof="0" dirty="0" smtClean="0">
                <a:ln>
                  <a:noFill/>
                </a:ln>
                <a:solidFill>
                  <a:schemeClr val="tx1"/>
                </a:solidFill>
                <a:effectLst/>
                <a:uLnTx/>
                <a:uFillTx/>
                <a:latin typeface="+mj-lt"/>
                <a:ea typeface="Times New Roman" charset="0"/>
                <a:cs typeface="Times New Roman" charset="0"/>
              </a:rPr>
              <a:t> </a:t>
            </a:r>
            <a:endParaRPr kumimoji="0" lang="en-US" sz="2500" b="0" i="0" u="none" strike="noStrike" kern="0" cap="none" spc="0" normalizeH="0" baseline="0" noProof="0" dirty="0">
              <a:ln>
                <a:noFill/>
              </a:ln>
              <a:solidFill>
                <a:schemeClr val="tx1"/>
              </a:solidFill>
              <a:effectLst/>
              <a:uLnTx/>
              <a:uFillTx/>
              <a:latin typeface="Times New Roman" charset="0"/>
              <a:ea typeface="Times New Roman" charset="0"/>
              <a:cs typeface="Times New Roman" charset="0"/>
            </a:endParaRPr>
          </a:p>
        </p:txBody>
      </p:sp>
      <p:sp>
        <p:nvSpPr>
          <p:cNvPr id="6" name="TextBox 5"/>
          <p:cNvSpPr txBox="1"/>
          <p:nvPr/>
        </p:nvSpPr>
        <p:spPr>
          <a:xfrm>
            <a:off x="994229" y="2795113"/>
            <a:ext cx="7184571" cy="369332"/>
          </a:xfrm>
          <a:prstGeom prst="rect">
            <a:avLst/>
          </a:prstGeom>
          <a:noFill/>
          <a:ln w="19050">
            <a:noFill/>
          </a:ln>
        </p:spPr>
        <p:txBody>
          <a:bodyPr wrap="square" rtlCol="0">
            <a:spAutoFit/>
          </a:bodyPr>
          <a:lstStyle/>
          <a:p>
            <a:pPr lvl="1" algn="just">
              <a:spcAft>
                <a:spcPts val="600"/>
              </a:spcAft>
              <a:buFont typeface="Wingdings" pitchFamily="2" charset="2"/>
              <a:buChar char="§"/>
            </a:pPr>
            <a:r>
              <a:rPr lang="en-US" sz="1800" dirty="0" smtClean="0">
                <a:solidFill>
                  <a:schemeClr val="tx1"/>
                </a:solidFill>
                <a:latin typeface="+mn-lt"/>
              </a:rPr>
              <a:t>  Perform anti-fraud procedures.</a:t>
            </a:r>
          </a:p>
        </p:txBody>
      </p:sp>
      <p:sp>
        <p:nvSpPr>
          <p:cNvPr id="7" name="TextBox 6"/>
          <p:cNvSpPr txBox="1"/>
          <p:nvPr/>
        </p:nvSpPr>
        <p:spPr>
          <a:xfrm>
            <a:off x="994229" y="3150713"/>
            <a:ext cx="7184571" cy="369332"/>
          </a:xfrm>
          <a:prstGeom prst="rect">
            <a:avLst/>
          </a:prstGeom>
          <a:noFill/>
          <a:ln w="19050">
            <a:noFill/>
          </a:ln>
        </p:spPr>
        <p:txBody>
          <a:bodyPr wrap="square" rtlCol="0">
            <a:spAutoFit/>
          </a:bodyPr>
          <a:lstStyle/>
          <a:p>
            <a:pPr lvl="1" algn="just">
              <a:spcAft>
                <a:spcPts val="600"/>
              </a:spcAft>
              <a:buFont typeface="Wingdings" pitchFamily="2" charset="2"/>
              <a:buChar char="§"/>
            </a:pPr>
            <a:r>
              <a:rPr lang="en-US" sz="1800" dirty="0" smtClean="0">
                <a:solidFill>
                  <a:schemeClr val="tx1"/>
                </a:solidFill>
                <a:latin typeface="+mn-lt"/>
              </a:rPr>
              <a:t>  Verify dates of death prior to paying out on a policy.</a:t>
            </a:r>
          </a:p>
        </p:txBody>
      </p:sp>
      <p:sp>
        <p:nvSpPr>
          <p:cNvPr id="8" name="TextBox 7"/>
          <p:cNvSpPr txBox="1"/>
          <p:nvPr/>
        </p:nvSpPr>
        <p:spPr>
          <a:xfrm>
            <a:off x="994229" y="3544413"/>
            <a:ext cx="7184571" cy="369332"/>
          </a:xfrm>
          <a:prstGeom prst="rect">
            <a:avLst/>
          </a:prstGeom>
          <a:noFill/>
          <a:ln w="19050">
            <a:noFill/>
          </a:ln>
        </p:spPr>
        <p:txBody>
          <a:bodyPr wrap="square" rtlCol="0">
            <a:spAutoFit/>
          </a:bodyPr>
          <a:lstStyle/>
          <a:p>
            <a:pPr lvl="1" algn="just">
              <a:spcAft>
                <a:spcPts val="600"/>
              </a:spcAft>
              <a:buFont typeface="Wingdings" pitchFamily="2" charset="2"/>
              <a:buChar char="§"/>
            </a:pPr>
            <a:r>
              <a:rPr lang="en-US" sz="1800" dirty="0" smtClean="0">
                <a:solidFill>
                  <a:schemeClr val="tx1"/>
                </a:solidFill>
                <a:latin typeface="+mn-lt"/>
              </a:rPr>
              <a:t>  Perform “death sweeps” of large corporate owned accounts.</a:t>
            </a:r>
          </a:p>
        </p:txBody>
      </p:sp>
      <p:sp>
        <p:nvSpPr>
          <p:cNvPr id="9" name="TextBox 8"/>
          <p:cNvSpPr txBox="1"/>
          <p:nvPr/>
        </p:nvSpPr>
        <p:spPr>
          <a:xfrm>
            <a:off x="994229" y="3925413"/>
            <a:ext cx="7184571" cy="923330"/>
          </a:xfrm>
          <a:prstGeom prst="rect">
            <a:avLst/>
          </a:prstGeom>
          <a:noFill/>
          <a:ln w="19050">
            <a:noFill/>
          </a:ln>
        </p:spPr>
        <p:txBody>
          <a:bodyPr wrap="square" rtlCol="0">
            <a:spAutoFit/>
          </a:bodyPr>
          <a:lstStyle/>
          <a:p>
            <a:pPr lvl="1" algn="just">
              <a:buFont typeface="Wingdings" pitchFamily="2" charset="2"/>
              <a:buChar char="§"/>
            </a:pPr>
            <a:r>
              <a:rPr lang="en-US" sz="1800" dirty="0" smtClean="0">
                <a:solidFill>
                  <a:schemeClr val="tx1"/>
                </a:solidFill>
                <a:latin typeface="+mn-lt"/>
              </a:rPr>
              <a:t>  </a:t>
            </a:r>
            <a:r>
              <a:rPr lang="en-US" sz="1800" dirty="0" smtClean="0">
                <a:solidFill>
                  <a:srgbClr val="000000"/>
                </a:solidFill>
                <a:latin typeface="+mn-lt"/>
                <a:cs typeface="Times New Roman" pitchFamily="18" charset="0"/>
              </a:rPr>
              <a:t>Perform regular comparisons against their records to identify   </a:t>
            </a:r>
          </a:p>
          <a:p>
            <a:pPr lvl="1" algn="just"/>
            <a:r>
              <a:rPr lang="en-US" sz="1800" dirty="0" smtClean="0">
                <a:solidFill>
                  <a:srgbClr val="000000"/>
                </a:solidFill>
                <a:latin typeface="+mn-lt"/>
                <a:cs typeface="Times New Roman" pitchFamily="18" charset="0"/>
              </a:rPr>
              <a:t>    deceased annuitants in the “payout” phase and to stop making   </a:t>
            </a:r>
          </a:p>
          <a:p>
            <a:pPr lvl="1" algn="just"/>
            <a:r>
              <a:rPr lang="en-US" sz="1800" dirty="0" smtClean="0">
                <a:solidFill>
                  <a:srgbClr val="000000"/>
                </a:solidFill>
                <a:latin typeface="+mn-lt"/>
                <a:cs typeface="Times New Roman" pitchFamily="18" charset="0"/>
              </a:rPr>
              <a:t>    payments under their contracts.</a:t>
            </a:r>
            <a:endParaRPr lang="en-US" sz="18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98500" y="1811724"/>
            <a:ext cx="7708899" cy="880676"/>
          </a:xfrm>
          <a:prstGeom prst="rect">
            <a:avLst/>
          </a:prstGeom>
          <a:ln w="12700">
            <a:solidFill>
              <a:schemeClr val="tx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chemeClr val="tx1"/>
                </a:solidFill>
                <a:cs typeface="Times New Roman" pitchFamily="18" charset="0"/>
              </a:rPr>
              <a:t>If the death of an insured is identified on the Death Master File, are insurers allowing </a:t>
            </a:r>
            <a:r>
              <a:rPr lang="en-US" sz="1600" b="1" dirty="0" smtClean="0">
                <a:solidFill>
                  <a:schemeClr val="tx1"/>
                </a:solidFill>
              </a:rPr>
              <a:t>death benefits to go unpaid and unreported?</a:t>
            </a:r>
            <a:r>
              <a:rPr lang="en-US" sz="1600" b="1" dirty="0" smtClean="0">
                <a:solidFill>
                  <a:schemeClr val="tx1"/>
                </a:solidFill>
                <a:cs typeface="Times New Roman" pitchFamily="18" charset="0"/>
              </a:rPr>
              <a:t>  </a:t>
            </a:r>
            <a:endParaRPr lang="en-US" sz="1600" dirty="0" smtClean="0">
              <a:solidFill>
                <a:schemeClr val="tx1"/>
              </a:solidFill>
              <a:cs typeface="Times New Roman" pitchFamily="18" charset="0"/>
            </a:endParaRPr>
          </a:p>
        </p:txBody>
      </p:sp>
      <p:sp>
        <p:nvSpPr>
          <p:cNvPr id="23" name="TextBox 22"/>
          <p:cNvSpPr txBox="1"/>
          <p:nvPr/>
        </p:nvSpPr>
        <p:spPr>
          <a:xfrm>
            <a:off x="1121857" y="3082740"/>
            <a:ext cx="7008352" cy="923330"/>
          </a:xfrm>
          <a:prstGeom prst="rect">
            <a:avLst/>
          </a:prstGeom>
          <a:noFill/>
          <a:ln w="19050">
            <a:noFill/>
          </a:ln>
        </p:spPr>
        <p:txBody>
          <a:bodyPr wrap="square" rtlCol="0">
            <a:spAutoFit/>
          </a:bodyPr>
          <a:lstStyle/>
          <a:p>
            <a:pPr marL="342900" indent="-342900" algn="just">
              <a:spcAft>
                <a:spcPts val="450"/>
              </a:spcAft>
              <a:buFont typeface="Wingdings" pitchFamily="2" charset="2"/>
              <a:buChar char="§"/>
            </a:pPr>
            <a:r>
              <a:rPr lang="en-US" sz="1800" dirty="0" smtClean="0">
                <a:solidFill>
                  <a:schemeClr val="tx1"/>
                </a:solidFill>
                <a:latin typeface="+mn-lt"/>
              </a:rPr>
              <a:t>Do insurers allow death benefits to go unreported as unclaimed property even when they know through the Death Master File that an insured has died? </a:t>
            </a:r>
          </a:p>
        </p:txBody>
      </p:sp>
      <p:sp>
        <p:nvSpPr>
          <p:cNvPr id="15" name="Title 1"/>
          <p:cNvSpPr txBox="1">
            <a:spLocks/>
          </p:cNvSpPr>
          <p:nvPr/>
        </p:nvSpPr>
        <p:spPr bwMode="auto">
          <a:xfrm>
            <a:off x="255639" y="366357"/>
            <a:ext cx="8334682" cy="748122"/>
          </a:xfrm>
          <a:prstGeom prst="rect">
            <a:avLst/>
          </a:prstGeom>
          <a:noFill/>
          <a:ln>
            <a:miter lim="800000"/>
            <a:headEnd/>
            <a:tailEnd/>
          </a:ln>
        </p:spPr>
        <p:txBody>
          <a:bodyPr>
            <a:prstTxWarp prst="textNoShape">
              <a:avLst/>
            </a:prstTxWarp>
          </a:bodyPr>
          <a:lstStyle/>
          <a:p>
            <a:pPr lvl="0" algn="ctr" eaLnBrk="0" hangingPunct="0">
              <a:defRPr/>
            </a:pPr>
            <a:r>
              <a:rPr kumimoji="0" lang="en-US" sz="2500" b="1" i="0" u="none" strike="noStrike" kern="0" cap="small" spc="0" normalizeH="0" baseline="0" noProof="0" dirty="0" smtClean="0">
                <a:ln>
                  <a:noFill/>
                </a:ln>
                <a:solidFill>
                  <a:schemeClr val="tx1"/>
                </a:solidFill>
                <a:effectLst/>
                <a:uLnTx/>
                <a:uFillTx/>
                <a:latin typeface="+mj-lt"/>
                <a:ea typeface="Times New Roman" charset="0"/>
                <a:cs typeface="Times New Roman" charset="0"/>
              </a:rPr>
              <a:t> What Happens After a Death</a:t>
            </a:r>
            <a:r>
              <a:rPr kumimoji="0" lang="en-US" sz="2500" b="1" i="0" u="none" strike="noStrike" kern="0" cap="small" spc="0" normalizeH="0" noProof="0" dirty="0" smtClean="0">
                <a:ln>
                  <a:noFill/>
                </a:ln>
                <a:solidFill>
                  <a:schemeClr val="tx1"/>
                </a:solidFill>
                <a:effectLst/>
                <a:uLnTx/>
                <a:uFillTx/>
                <a:latin typeface="+mj-lt"/>
                <a:ea typeface="Times New Roman" charset="0"/>
                <a:cs typeface="Times New Roman" charset="0"/>
              </a:rPr>
              <a:t> File</a:t>
            </a:r>
            <a:r>
              <a:rPr kumimoji="0" lang="en-US" sz="2500" b="1" i="0" u="none" strike="noStrike" kern="0" cap="small" spc="0" normalizeH="0" baseline="0" noProof="0" dirty="0" smtClean="0">
                <a:ln>
                  <a:noFill/>
                </a:ln>
                <a:solidFill>
                  <a:schemeClr val="tx1"/>
                </a:solidFill>
                <a:effectLst/>
                <a:uLnTx/>
                <a:uFillTx/>
                <a:latin typeface="+mj-lt"/>
                <a:ea typeface="Times New Roman" charset="0"/>
                <a:cs typeface="Times New Roman" charset="0"/>
              </a:rPr>
              <a:t> Match?</a:t>
            </a:r>
            <a:endParaRPr kumimoji="0" lang="en-US" sz="2500" b="1" i="0" u="none" strike="noStrike" kern="0" cap="none" spc="0" normalizeH="0" baseline="0" noProof="0" dirty="0">
              <a:ln>
                <a:noFill/>
              </a:ln>
              <a:solidFill>
                <a:schemeClr val="tx1"/>
              </a:solidFill>
              <a:effectLst/>
              <a:uLnTx/>
              <a:uFillTx/>
              <a:latin typeface="Times New Roman" charset="0"/>
              <a:ea typeface="Times New Roman" charset="0"/>
              <a:cs typeface="Times New Roman" charset="0"/>
            </a:endParaRPr>
          </a:p>
        </p:txBody>
      </p:sp>
      <p:sp>
        <p:nvSpPr>
          <p:cNvPr id="5" name="TextBox 4"/>
          <p:cNvSpPr txBox="1"/>
          <p:nvPr/>
        </p:nvSpPr>
        <p:spPr>
          <a:xfrm>
            <a:off x="1096457" y="4213040"/>
            <a:ext cx="7008352" cy="923330"/>
          </a:xfrm>
          <a:prstGeom prst="rect">
            <a:avLst/>
          </a:prstGeom>
          <a:noFill/>
          <a:ln w="19050">
            <a:noFill/>
          </a:ln>
        </p:spPr>
        <p:txBody>
          <a:bodyPr wrap="square" rtlCol="0">
            <a:spAutoFit/>
          </a:bodyPr>
          <a:lstStyle/>
          <a:p>
            <a:pPr marL="342900" indent="-342900" algn="just">
              <a:spcAft>
                <a:spcPts val="450"/>
              </a:spcAft>
              <a:buFont typeface="Wingdings" pitchFamily="2" charset="2"/>
              <a:buChar char="§"/>
            </a:pPr>
            <a:r>
              <a:rPr lang="en-US" sz="1800" dirty="0" smtClean="0">
                <a:solidFill>
                  <a:schemeClr val="tx1"/>
                </a:solidFill>
                <a:latin typeface="+mn-lt"/>
              </a:rPr>
              <a:t>Do insurers use policy cash values to pay themselves premium after the death of the insured (even when death has been confirmed on the Death Master File)?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03300" y="1705733"/>
            <a:ext cx="7137400" cy="584775"/>
          </a:xfrm>
          <a:prstGeom prst="rect">
            <a:avLst/>
          </a:prstGeom>
          <a:solidFill>
            <a:schemeClr val="lt1"/>
          </a:solidFill>
          <a:ln w="38100">
            <a:solidFill>
              <a:schemeClr val="tx1"/>
            </a:solidFill>
          </a:ln>
        </p:spPr>
        <p:txBody>
          <a:bodyPr wrap="square" rtlCol="0">
            <a:spAutoFit/>
          </a:bodyPr>
          <a:lstStyle/>
          <a:p>
            <a:pPr algn="ctr"/>
            <a:r>
              <a:rPr lang="en-US" sz="1600" b="1" dirty="0" smtClean="0">
                <a:solidFill>
                  <a:schemeClr val="tx1"/>
                </a:solidFill>
                <a:latin typeface="+mj-lt"/>
              </a:rPr>
              <a:t>Do insurers act on other death information in their policy files if a claim remains unperfected?</a:t>
            </a:r>
            <a:endParaRPr lang="en-US" sz="1600" b="1" dirty="0" smtClean="0">
              <a:solidFill>
                <a:schemeClr val="tx1"/>
              </a:solidFill>
              <a:latin typeface="Arial" pitchFamily="34" charset="0"/>
              <a:cs typeface="Arial" pitchFamily="34" charset="0"/>
            </a:endParaRPr>
          </a:p>
        </p:txBody>
      </p:sp>
      <p:sp>
        <p:nvSpPr>
          <p:cNvPr id="23" name="Title 1"/>
          <p:cNvSpPr txBox="1">
            <a:spLocks/>
          </p:cNvSpPr>
          <p:nvPr/>
        </p:nvSpPr>
        <p:spPr bwMode="auto">
          <a:xfrm>
            <a:off x="255638" y="356455"/>
            <a:ext cx="8583561" cy="748122"/>
          </a:xfrm>
          <a:prstGeom prst="rect">
            <a:avLst/>
          </a:prstGeom>
          <a:noFill/>
          <a:ln>
            <a:miter lim="800000"/>
            <a:headEnd/>
            <a:tailEnd/>
          </a:ln>
        </p:spPr>
        <p:txBody>
          <a:bodyPr>
            <a:prstTxWarp prst="textNoShape">
              <a:avLst/>
            </a:prstTxWarp>
          </a:bodyPr>
          <a:lstStyle/>
          <a:p>
            <a:pPr lvl="0" algn="ctr" eaLnBrk="0" hangingPunct="0">
              <a:defRPr/>
            </a:pPr>
            <a:r>
              <a:rPr kumimoji="0" lang="en-US" sz="2500" b="1" i="0" u="none" strike="noStrike" kern="0" cap="small" spc="0" normalizeH="0" baseline="0" noProof="0" dirty="0" smtClean="0">
                <a:ln>
                  <a:noFill/>
                </a:ln>
                <a:solidFill>
                  <a:schemeClr val="tx1"/>
                </a:solidFill>
                <a:effectLst/>
                <a:uLnTx/>
                <a:uFillTx/>
                <a:latin typeface="+mj-lt"/>
                <a:ea typeface="Times New Roman" charset="0"/>
                <a:cs typeface="Times New Roman" charset="0"/>
              </a:rPr>
              <a:t> Other Death Information in Policy Files</a:t>
            </a:r>
            <a:endParaRPr kumimoji="0" lang="en-US" sz="2500" b="0" i="0" u="none" strike="noStrike" kern="0" cap="none" spc="0" normalizeH="0" baseline="0" noProof="0" dirty="0">
              <a:ln>
                <a:noFill/>
              </a:ln>
              <a:solidFill>
                <a:schemeClr val="tx1"/>
              </a:solidFill>
              <a:effectLst/>
              <a:uLnTx/>
              <a:uFillTx/>
              <a:latin typeface="Times New Roman" charset="0"/>
              <a:ea typeface="Times New Roman" charset="0"/>
              <a:cs typeface="Times New Roman" charset="0"/>
            </a:endParaRPr>
          </a:p>
        </p:txBody>
      </p:sp>
      <p:sp>
        <p:nvSpPr>
          <p:cNvPr id="22" name="TextBox 21"/>
          <p:cNvSpPr txBox="1"/>
          <p:nvPr/>
        </p:nvSpPr>
        <p:spPr>
          <a:xfrm>
            <a:off x="406400" y="3032760"/>
            <a:ext cx="1193800" cy="307777"/>
          </a:xfrm>
          <a:prstGeom prst="rect">
            <a:avLst/>
          </a:prstGeom>
          <a:noFill/>
          <a:ln w="12700">
            <a:solidFill>
              <a:schemeClr val="tx1"/>
            </a:solidFill>
          </a:ln>
          <a:effectLst/>
        </p:spPr>
        <p:txBody>
          <a:bodyPr wrap="square" rtlCol="0">
            <a:spAutoFit/>
          </a:bodyPr>
          <a:lstStyle/>
          <a:p>
            <a:r>
              <a:rPr lang="en-US" b="1" dirty="0" smtClean="0">
                <a:solidFill>
                  <a:schemeClr val="tx1"/>
                </a:solidFill>
                <a:latin typeface="+mn-lt"/>
              </a:rPr>
              <a:t>Example 1</a:t>
            </a:r>
          </a:p>
        </p:txBody>
      </p:sp>
      <p:sp>
        <p:nvSpPr>
          <p:cNvPr id="27" name="TextBox 26"/>
          <p:cNvSpPr txBox="1"/>
          <p:nvPr/>
        </p:nvSpPr>
        <p:spPr>
          <a:xfrm>
            <a:off x="1774687" y="3849426"/>
            <a:ext cx="6654386" cy="523220"/>
          </a:xfrm>
          <a:prstGeom prst="rect">
            <a:avLst/>
          </a:prstGeom>
          <a:noFill/>
        </p:spPr>
        <p:txBody>
          <a:bodyPr wrap="none" rtlCol="0">
            <a:spAutoFit/>
          </a:bodyPr>
          <a:lstStyle/>
          <a:p>
            <a:r>
              <a:rPr lang="en-US" dirty="0" smtClean="0">
                <a:solidFill>
                  <a:schemeClr val="tx1"/>
                </a:solidFill>
                <a:latin typeface="+mn-lt"/>
              </a:rPr>
              <a:t>A death certificate and claim form are received from one of several beneficiaries,</a:t>
            </a:r>
          </a:p>
          <a:p>
            <a:r>
              <a:rPr lang="en-US" dirty="0" smtClean="0">
                <a:solidFill>
                  <a:schemeClr val="tx1"/>
                </a:solidFill>
                <a:latin typeface="+mn-lt"/>
              </a:rPr>
              <a:t>but not all beneficiaries file a claim or they fail to perfect their claims.</a:t>
            </a:r>
            <a:endParaRPr lang="en-US" dirty="0">
              <a:solidFill>
                <a:schemeClr val="tx1"/>
              </a:solidFill>
              <a:latin typeface="+mn-lt"/>
            </a:endParaRPr>
          </a:p>
        </p:txBody>
      </p:sp>
      <p:sp>
        <p:nvSpPr>
          <p:cNvPr id="28" name="TextBox 27"/>
          <p:cNvSpPr txBox="1"/>
          <p:nvPr/>
        </p:nvSpPr>
        <p:spPr>
          <a:xfrm>
            <a:off x="1752380" y="4898887"/>
            <a:ext cx="5735609" cy="523220"/>
          </a:xfrm>
          <a:prstGeom prst="rect">
            <a:avLst/>
          </a:prstGeom>
          <a:noFill/>
        </p:spPr>
        <p:txBody>
          <a:bodyPr wrap="none" rtlCol="0">
            <a:spAutoFit/>
          </a:bodyPr>
          <a:lstStyle/>
          <a:p>
            <a:r>
              <a:rPr lang="en-US" dirty="0" smtClean="0">
                <a:solidFill>
                  <a:schemeClr val="tx1"/>
                </a:solidFill>
                <a:latin typeface="+mn-lt"/>
              </a:rPr>
              <a:t>A search for a new address following receipt of returned mail indicates</a:t>
            </a:r>
          </a:p>
          <a:p>
            <a:r>
              <a:rPr lang="en-US" dirty="0" smtClean="0">
                <a:solidFill>
                  <a:schemeClr val="tx1"/>
                </a:solidFill>
                <a:latin typeface="+mn-lt"/>
              </a:rPr>
              <a:t>the insured is deceased, but a claim is never filed or is not perfected. </a:t>
            </a:r>
            <a:endParaRPr lang="en-US" dirty="0">
              <a:solidFill>
                <a:schemeClr val="tx1"/>
              </a:solidFill>
              <a:latin typeface="+mn-lt"/>
            </a:endParaRPr>
          </a:p>
        </p:txBody>
      </p:sp>
      <p:sp>
        <p:nvSpPr>
          <p:cNvPr id="29" name="TextBox 28"/>
          <p:cNvSpPr txBox="1"/>
          <p:nvPr/>
        </p:nvSpPr>
        <p:spPr>
          <a:xfrm>
            <a:off x="1760220" y="2966720"/>
            <a:ext cx="6683753" cy="523220"/>
          </a:xfrm>
          <a:prstGeom prst="rect">
            <a:avLst/>
          </a:prstGeom>
          <a:noFill/>
        </p:spPr>
        <p:txBody>
          <a:bodyPr wrap="none" rtlCol="0">
            <a:spAutoFit/>
          </a:bodyPr>
          <a:lstStyle/>
          <a:p>
            <a:r>
              <a:rPr lang="en-US" dirty="0" smtClean="0">
                <a:solidFill>
                  <a:schemeClr val="tx1"/>
                </a:solidFill>
                <a:latin typeface="+mn-lt"/>
              </a:rPr>
              <a:t>A phone call or letter is received from a relative reporting the death of an insured,</a:t>
            </a:r>
          </a:p>
          <a:p>
            <a:r>
              <a:rPr lang="en-US" dirty="0" smtClean="0">
                <a:solidFill>
                  <a:schemeClr val="tx1"/>
                </a:solidFill>
                <a:latin typeface="+mn-lt"/>
              </a:rPr>
              <a:t>but a claim is never filed or is not perfected.  </a:t>
            </a:r>
            <a:endParaRPr lang="en-US" dirty="0">
              <a:solidFill>
                <a:schemeClr val="tx1"/>
              </a:solidFill>
              <a:latin typeface="+mn-lt"/>
            </a:endParaRPr>
          </a:p>
        </p:txBody>
      </p:sp>
      <p:sp>
        <p:nvSpPr>
          <p:cNvPr id="30" name="TextBox 29"/>
          <p:cNvSpPr txBox="1"/>
          <p:nvPr/>
        </p:nvSpPr>
        <p:spPr>
          <a:xfrm>
            <a:off x="1798320" y="2506980"/>
            <a:ext cx="5262979" cy="338554"/>
          </a:xfrm>
          <a:prstGeom prst="rect">
            <a:avLst/>
          </a:prstGeom>
          <a:noFill/>
        </p:spPr>
        <p:txBody>
          <a:bodyPr wrap="none" rtlCol="0">
            <a:spAutoFit/>
          </a:bodyPr>
          <a:lstStyle/>
          <a:p>
            <a:r>
              <a:rPr lang="en-US" sz="1600" b="1" dirty="0" smtClean="0">
                <a:solidFill>
                  <a:schemeClr val="tx1"/>
                </a:solidFill>
                <a:latin typeface="+mn-lt"/>
              </a:rPr>
              <a:t>What do insurers do in the following situations?</a:t>
            </a:r>
          </a:p>
        </p:txBody>
      </p:sp>
      <p:sp>
        <p:nvSpPr>
          <p:cNvPr id="12" name="TextBox 11"/>
          <p:cNvSpPr txBox="1"/>
          <p:nvPr/>
        </p:nvSpPr>
        <p:spPr>
          <a:xfrm>
            <a:off x="381000" y="3934460"/>
            <a:ext cx="1193800" cy="307777"/>
          </a:xfrm>
          <a:prstGeom prst="rect">
            <a:avLst/>
          </a:prstGeom>
          <a:noFill/>
          <a:ln w="12700">
            <a:solidFill>
              <a:schemeClr val="tx1"/>
            </a:solidFill>
          </a:ln>
          <a:effectLst/>
        </p:spPr>
        <p:txBody>
          <a:bodyPr wrap="square" rtlCol="0">
            <a:spAutoFit/>
          </a:bodyPr>
          <a:lstStyle/>
          <a:p>
            <a:r>
              <a:rPr lang="en-US" b="1" dirty="0" smtClean="0">
                <a:solidFill>
                  <a:schemeClr val="tx1"/>
                </a:solidFill>
                <a:latin typeface="+mn-lt"/>
              </a:rPr>
              <a:t>Example 2</a:t>
            </a:r>
          </a:p>
        </p:txBody>
      </p:sp>
      <p:sp>
        <p:nvSpPr>
          <p:cNvPr id="13" name="TextBox 12"/>
          <p:cNvSpPr txBox="1"/>
          <p:nvPr/>
        </p:nvSpPr>
        <p:spPr>
          <a:xfrm>
            <a:off x="406400" y="4950460"/>
            <a:ext cx="1193800" cy="307777"/>
          </a:xfrm>
          <a:prstGeom prst="rect">
            <a:avLst/>
          </a:prstGeom>
          <a:noFill/>
          <a:ln w="12700">
            <a:solidFill>
              <a:schemeClr val="tx1"/>
            </a:solidFill>
          </a:ln>
          <a:effectLst/>
        </p:spPr>
        <p:txBody>
          <a:bodyPr wrap="square" rtlCol="0">
            <a:spAutoFit/>
          </a:bodyPr>
          <a:lstStyle/>
          <a:p>
            <a:r>
              <a:rPr lang="en-US" b="1" dirty="0" smtClean="0">
                <a:solidFill>
                  <a:schemeClr val="tx1"/>
                </a:solidFill>
                <a:latin typeface="+mn-lt"/>
              </a:rPr>
              <a:t>Example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28" grpId="0"/>
      <p:bldP spid="29" grpId="0"/>
      <p:bldP spid="30"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bwMode="auto">
          <a:xfrm>
            <a:off x="255639" y="92989"/>
            <a:ext cx="8334682" cy="748122"/>
          </a:xfrm>
          <a:prstGeom prst="rect">
            <a:avLst/>
          </a:prstGeom>
          <a:noFill/>
          <a:ln>
            <a:miter lim="800000"/>
            <a:headEnd/>
            <a:tailEnd/>
          </a:ln>
        </p:spPr>
        <p:txBody>
          <a:bodyPr>
            <a:prstTxWarp prst="textNoShape">
              <a:avLst/>
            </a:prstTxWarp>
          </a:bodyPr>
          <a:lstStyle/>
          <a:p>
            <a:r>
              <a:rPr lang="en-US" sz="2500" b="1" cap="small" dirty="0" smtClean="0">
                <a:solidFill>
                  <a:schemeClr val="tx1"/>
                </a:solidFill>
                <a:ea typeface="Times New Roman" charset="0"/>
                <a:cs typeface="Times New Roman" charset="0"/>
              </a:rPr>
              <a:t>  Policies Kept In-Force After Death</a:t>
            </a:r>
            <a:endParaRPr lang="en-US" sz="2500" dirty="0">
              <a:solidFill>
                <a:schemeClr val="tx1"/>
              </a:solidFill>
              <a:latin typeface="Times New Roman" charset="0"/>
              <a:ea typeface="Times New Roman" charset="0"/>
              <a:cs typeface="Times New Roman" charset="0"/>
            </a:endParaRPr>
          </a:p>
        </p:txBody>
      </p:sp>
      <p:sp>
        <p:nvSpPr>
          <p:cNvPr id="17" name="TextBox 16"/>
          <p:cNvSpPr txBox="1"/>
          <p:nvPr/>
        </p:nvSpPr>
        <p:spPr>
          <a:xfrm>
            <a:off x="498928" y="1689055"/>
            <a:ext cx="8454572" cy="830997"/>
          </a:xfrm>
          <a:prstGeom prst="rect">
            <a:avLst/>
          </a:prstGeom>
          <a:solidFill>
            <a:schemeClr val="bg1"/>
          </a:solidFill>
          <a:ln w="38100">
            <a:solidFill>
              <a:schemeClr val="tx1"/>
            </a:solidFill>
          </a:ln>
          <a:effectLst>
            <a:outerShdw blurRad="50800" dist="38100" dir="2700000" algn="tl" rotWithShape="0">
              <a:srgbClr val="000000">
                <a:alpha val="43000"/>
              </a:srgbClr>
            </a:outerShdw>
          </a:effectLst>
        </p:spPr>
        <p:txBody>
          <a:bodyPr wrap="square" rtlCol="0">
            <a:spAutoFit/>
          </a:bodyPr>
          <a:lstStyle/>
          <a:p>
            <a:pPr algn="ctr"/>
            <a:r>
              <a:rPr lang="en-US" sz="1600" b="1" dirty="0" smtClean="0">
                <a:solidFill>
                  <a:schemeClr val="tx1"/>
                </a:solidFill>
                <a:latin typeface="+mj-lt"/>
              </a:rPr>
              <a:t>Do insurers allow the built-up cash value of life policies to be used to keep policies in-force after the insureds have died and/or allow policies to terminate or lapse after the cash value has been drained? </a:t>
            </a:r>
            <a:endParaRPr lang="en-US" sz="1600" dirty="0" smtClean="0">
              <a:solidFill>
                <a:schemeClr val="tx1"/>
              </a:solidFill>
              <a:latin typeface="+mj-lt"/>
            </a:endParaRPr>
          </a:p>
        </p:txBody>
      </p:sp>
      <p:sp>
        <p:nvSpPr>
          <p:cNvPr id="5" name="TextBox 4"/>
          <p:cNvSpPr txBox="1"/>
          <p:nvPr/>
        </p:nvSpPr>
        <p:spPr>
          <a:xfrm>
            <a:off x="495300" y="2999518"/>
            <a:ext cx="1117600" cy="307777"/>
          </a:xfrm>
          <a:prstGeom prst="rect">
            <a:avLst/>
          </a:prstGeom>
          <a:noFill/>
          <a:ln w="12700">
            <a:solidFill>
              <a:schemeClr val="tx1"/>
            </a:solidFill>
          </a:ln>
          <a:effectLst/>
        </p:spPr>
        <p:txBody>
          <a:bodyPr wrap="square" rtlCol="0">
            <a:spAutoFit/>
          </a:bodyPr>
          <a:lstStyle/>
          <a:p>
            <a:r>
              <a:rPr lang="en-US" b="1" dirty="0" smtClean="0">
                <a:solidFill>
                  <a:schemeClr val="tx1"/>
                </a:solidFill>
                <a:latin typeface="+mn-lt"/>
              </a:rPr>
              <a:t>Example</a:t>
            </a:r>
          </a:p>
        </p:txBody>
      </p:sp>
      <p:sp>
        <p:nvSpPr>
          <p:cNvPr id="6" name="TextBox 5"/>
          <p:cNvSpPr txBox="1"/>
          <p:nvPr/>
        </p:nvSpPr>
        <p:spPr>
          <a:xfrm>
            <a:off x="1708118" y="3013323"/>
            <a:ext cx="6141425" cy="307777"/>
          </a:xfrm>
          <a:prstGeom prst="rect">
            <a:avLst/>
          </a:prstGeom>
          <a:noFill/>
        </p:spPr>
        <p:txBody>
          <a:bodyPr wrap="none" rtlCol="0">
            <a:spAutoFit/>
          </a:bodyPr>
          <a:lstStyle/>
          <a:p>
            <a:pPr>
              <a:buFont typeface="Wingdings" pitchFamily="2" charset="2"/>
              <a:buChar char="§"/>
            </a:pPr>
            <a:r>
              <a:rPr lang="en-US" dirty="0" smtClean="0">
                <a:solidFill>
                  <a:schemeClr val="tx1"/>
                </a:solidFill>
                <a:latin typeface="+mn-lt"/>
              </a:rPr>
              <a:t>   An insured dies in 1995 with her policy in force, but no claim is ever filed.</a:t>
            </a:r>
          </a:p>
        </p:txBody>
      </p:sp>
      <p:sp>
        <p:nvSpPr>
          <p:cNvPr id="9" name="TextBox 8"/>
          <p:cNvSpPr txBox="1"/>
          <p:nvPr/>
        </p:nvSpPr>
        <p:spPr>
          <a:xfrm>
            <a:off x="1695418" y="3470523"/>
            <a:ext cx="6263253" cy="307777"/>
          </a:xfrm>
          <a:prstGeom prst="rect">
            <a:avLst/>
          </a:prstGeom>
          <a:noFill/>
        </p:spPr>
        <p:txBody>
          <a:bodyPr wrap="none" rtlCol="0">
            <a:spAutoFit/>
          </a:bodyPr>
          <a:lstStyle/>
          <a:p>
            <a:pPr>
              <a:buFont typeface="Wingdings" pitchFamily="2" charset="2"/>
              <a:buChar char="§"/>
            </a:pPr>
            <a:r>
              <a:rPr lang="en-US" dirty="0" smtClean="0">
                <a:solidFill>
                  <a:schemeClr val="tx1"/>
                </a:solidFill>
                <a:latin typeface="+mn-lt"/>
              </a:rPr>
              <a:t>   Six months later, the policy is set to expire due to failure to pay premiums.</a:t>
            </a:r>
          </a:p>
        </p:txBody>
      </p:sp>
      <p:sp>
        <p:nvSpPr>
          <p:cNvPr id="10" name="TextBox 9"/>
          <p:cNvSpPr txBox="1"/>
          <p:nvPr/>
        </p:nvSpPr>
        <p:spPr>
          <a:xfrm>
            <a:off x="1695419" y="3864223"/>
            <a:ext cx="6661182" cy="738664"/>
          </a:xfrm>
          <a:prstGeom prst="rect">
            <a:avLst/>
          </a:prstGeom>
          <a:noFill/>
        </p:spPr>
        <p:txBody>
          <a:bodyPr wrap="square" rtlCol="0">
            <a:spAutoFit/>
          </a:bodyPr>
          <a:lstStyle/>
          <a:p>
            <a:pPr>
              <a:buFont typeface="Wingdings" pitchFamily="2" charset="2"/>
              <a:buChar char="§"/>
            </a:pPr>
            <a:r>
              <a:rPr lang="en-US" dirty="0" smtClean="0">
                <a:solidFill>
                  <a:schemeClr val="tx1"/>
                </a:solidFill>
                <a:latin typeface="+mn-lt"/>
              </a:rPr>
              <a:t>   Although the insured is listed in the Death Master File as deceased, the insurer</a:t>
            </a:r>
          </a:p>
          <a:p>
            <a:r>
              <a:rPr lang="en-US" dirty="0" smtClean="0">
                <a:solidFill>
                  <a:schemeClr val="tx1"/>
                </a:solidFill>
                <a:latin typeface="+mn-lt"/>
              </a:rPr>
              <a:t>     begins </a:t>
            </a:r>
            <a:r>
              <a:rPr lang="en-US" dirty="0" smtClean="0">
                <a:solidFill>
                  <a:schemeClr val="tx1"/>
                </a:solidFill>
                <a:latin typeface="+mn-lt"/>
              </a:rPr>
              <a:t>to withdraw premium from the cash value of the policy </a:t>
            </a:r>
            <a:r>
              <a:rPr lang="en-US" dirty="0" smtClean="0">
                <a:solidFill>
                  <a:schemeClr val="tx1"/>
                </a:solidFill>
                <a:latin typeface="+mn-lt"/>
              </a:rPr>
              <a:t>to keep the policy </a:t>
            </a:r>
            <a:r>
              <a:rPr lang="en-US" dirty="0" smtClean="0">
                <a:solidFill>
                  <a:schemeClr val="tx1"/>
                </a:solidFill>
                <a:latin typeface="+mn-lt"/>
              </a:rPr>
              <a:t> </a:t>
            </a:r>
          </a:p>
          <a:p>
            <a:r>
              <a:rPr lang="en-US" dirty="0" smtClean="0">
                <a:solidFill>
                  <a:schemeClr val="tx1"/>
                </a:solidFill>
                <a:latin typeface="+mn-lt"/>
              </a:rPr>
              <a:t> </a:t>
            </a:r>
            <a:r>
              <a:rPr lang="en-US" dirty="0" smtClean="0">
                <a:solidFill>
                  <a:schemeClr val="tx1"/>
                </a:solidFill>
                <a:latin typeface="+mn-lt"/>
              </a:rPr>
              <a:t>    </a:t>
            </a:r>
            <a:r>
              <a:rPr lang="en-US" dirty="0" smtClean="0">
                <a:solidFill>
                  <a:schemeClr val="tx1"/>
                </a:solidFill>
                <a:latin typeface="+mn-lt"/>
              </a:rPr>
              <a:t>in </a:t>
            </a:r>
            <a:r>
              <a:rPr lang="en-US" dirty="0" smtClean="0">
                <a:solidFill>
                  <a:schemeClr val="tx1"/>
                </a:solidFill>
                <a:latin typeface="+mn-lt"/>
              </a:rPr>
              <a:t>force.</a:t>
            </a:r>
          </a:p>
        </p:txBody>
      </p:sp>
      <p:sp>
        <p:nvSpPr>
          <p:cNvPr id="11" name="TextBox 10"/>
          <p:cNvSpPr txBox="1"/>
          <p:nvPr/>
        </p:nvSpPr>
        <p:spPr>
          <a:xfrm>
            <a:off x="1682718" y="4651623"/>
            <a:ext cx="6369051" cy="523220"/>
          </a:xfrm>
          <a:prstGeom prst="rect">
            <a:avLst/>
          </a:prstGeom>
          <a:noFill/>
        </p:spPr>
        <p:txBody>
          <a:bodyPr wrap="none" rtlCol="0">
            <a:spAutoFit/>
          </a:bodyPr>
          <a:lstStyle/>
          <a:p>
            <a:pPr>
              <a:buFont typeface="Wingdings" pitchFamily="2" charset="2"/>
              <a:buChar char="§"/>
            </a:pPr>
            <a:r>
              <a:rPr lang="en-US" dirty="0" smtClean="0">
                <a:solidFill>
                  <a:schemeClr val="tx1"/>
                </a:solidFill>
                <a:latin typeface="+mn-lt"/>
              </a:rPr>
              <a:t>   Five years later, the cash value of the policy has been used up, and the policy</a:t>
            </a:r>
          </a:p>
          <a:p>
            <a:r>
              <a:rPr lang="en-US" dirty="0" smtClean="0">
                <a:solidFill>
                  <a:schemeClr val="tx1"/>
                </a:solidFill>
                <a:latin typeface="+mn-lt"/>
              </a:rPr>
              <a:t>     is allowed to expire without any value. </a:t>
            </a:r>
            <a:endParaRPr 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18454" y="1825212"/>
            <a:ext cx="8400082" cy="1000349"/>
          </a:xfrm>
          <a:prstGeom prst="rect">
            <a:avLst/>
          </a:prstGeom>
          <a:ln w="38100" cmpd="sng">
            <a:solidFill>
              <a:schemeClr val="tx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700" b="1" dirty="0" smtClean="0">
                <a:solidFill>
                  <a:srgbClr val="000000"/>
                </a:solidFill>
                <a:cs typeface="Times New Roman" pitchFamily="18" charset="0"/>
              </a:rPr>
              <a:t>Do insurers calculate the “dormancy period” for escheatment (e.g., the number of years a claim must remain unpaid before it is considered escheatable) based on something other than the actual date of death? </a:t>
            </a:r>
            <a:endParaRPr lang="en-US" sz="1700" b="1" dirty="0">
              <a:solidFill>
                <a:srgbClr val="000000"/>
              </a:solidFill>
            </a:endParaRPr>
          </a:p>
        </p:txBody>
      </p:sp>
      <p:sp>
        <p:nvSpPr>
          <p:cNvPr id="12" name="Title 1"/>
          <p:cNvSpPr>
            <a:spLocks noGrp="1"/>
          </p:cNvSpPr>
          <p:nvPr>
            <p:ph type="title"/>
          </p:nvPr>
        </p:nvSpPr>
        <p:spPr bwMode="auto">
          <a:xfrm>
            <a:off x="395121" y="61993"/>
            <a:ext cx="8334682" cy="748122"/>
          </a:xfrm>
          <a:prstGeom prst="rect">
            <a:avLst/>
          </a:prstGeom>
          <a:noFill/>
          <a:ln>
            <a:miter lim="800000"/>
            <a:headEnd/>
            <a:tailEnd/>
          </a:ln>
        </p:spPr>
        <p:txBody>
          <a:bodyPr>
            <a:prstTxWarp prst="textNoShape">
              <a:avLst/>
            </a:prstTxWarp>
            <a:normAutofit fontScale="90000"/>
          </a:bodyPr>
          <a:lstStyle/>
          <a:p>
            <a:r>
              <a:rPr lang="en-US" sz="2500" b="1" cap="small" dirty="0" smtClean="0">
                <a:solidFill>
                  <a:schemeClr val="tx1"/>
                </a:solidFill>
                <a:ea typeface="Times New Roman" charset="0"/>
                <a:cs typeface="Times New Roman" charset="0"/>
              </a:rPr>
              <a:t> Dormancy Period Calculations for Escheatment</a:t>
            </a:r>
            <a:endParaRPr lang="en-US" sz="2500" dirty="0">
              <a:solidFill>
                <a:schemeClr val="tx1"/>
              </a:solidFill>
              <a:latin typeface="Times New Roman" charset="0"/>
              <a:ea typeface="Times New Roman" charset="0"/>
              <a:cs typeface="Times New Roman" charset="0"/>
            </a:endParaRPr>
          </a:p>
        </p:txBody>
      </p:sp>
      <p:sp>
        <p:nvSpPr>
          <p:cNvPr id="5" name="TextBox 4"/>
          <p:cNvSpPr txBox="1"/>
          <p:nvPr/>
        </p:nvSpPr>
        <p:spPr>
          <a:xfrm>
            <a:off x="266700" y="3144720"/>
            <a:ext cx="1244600" cy="307777"/>
          </a:xfrm>
          <a:prstGeom prst="rect">
            <a:avLst/>
          </a:prstGeom>
          <a:noFill/>
          <a:ln w="12700">
            <a:solidFill>
              <a:schemeClr val="tx1"/>
            </a:solidFill>
          </a:ln>
          <a:effectLst/>
        </p:spPr>
        <p:txBody>
          <a:bodyPr wrap="square" rtlCol="0">
            <a:spAutoFit/>
          </a:bodyPr>
          <a:lstStyle/>
          <a:p>
            <a:r>
              <a:rPr lang="en-US" b="1" dirty="0" smtClean="0">
                <a:solidFill>
                  <a:schemeClr val="tx1"/>
                </a:solidFill>
                <a:latin typeface="+mn-lt"/>
              </a:rPr>
              <a:t>Example</a:t>
            </a:r>
          </a:p>
        </p:txBody>
      </p:sp>
      <p:sp>
        <p:nvSpPr>
          <p:cNvPr id="6" name="TextBox 5"/>
          <p:cNvSpPr txBox="1"/>
          <p:nvPr/>
        </p:nvSpPr>
        <p:spPr>
          <a:xfrm>
            <a:off x="1547813" y="3153666"/>
            <a:ext cx="6123792" cy="307777"/>
          </a:xfrm>
          <a:prstGeom prst="rect">
            <a:avLst/>
          </a:prstGeom>
          <a:noFill/>
        </p:spPr>
        <p:txBody>
          <a:bodyPr wrap="none" rtlCol="0">
            <a:spAutoFit/>
          </a:bodyPr>
          <a:lstStyle/>
          <a:p>
            <a:pPr>
              <a:buFont typeface="Wingdings" pitchFamily="2" charset="2"/>
              <a:buChar char="§"/>
            </a:pPr>
            <a:r>
              <a:rPr lang="en-US" dirty="0" smtClean="0">
                <a:solidFill>
                  <a:schemeClr val="tx1"/>
                </a:solidFill>
                <a:latin typeface="+mn-lt"/>
              </a:rPr>
              <a:t>  An insured dies in 1989 with his policy in force, but no claim is ever filed.</a:t>
            </a:r>
          </a:p>
        </p:txBody>
      </p:sp>
      <p:sp>
        <p:nvSpPr>
          <p:cNvPr id="8" name="Rectangle 7"/>
          <p:cNvSpPr/>
          <p:nvPr/>
        </p:nvSpPr>
        <p:spPr bwMode="auto">
          <a:xfrm>
            <a:off x="361388" y="5481413"/>
            <a:ext cx="8457154" cy="562914"/>
          </a:xfrm>
          <a:prstGeom prst="rect">
            <a:avLst/>
          </a:prstGeom>
          <a:ln w="38100">
            <a:solidFill>
              <a:schemeClr val="tx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dirty="0" smtClean="0">
                <a:solidFill>
                  <a:srgbClr val="000000"/>
                </a:solidFill>
                <a:cs typeface="Times New Roman" pitchFamily="18" charset="0"/>
              </a:rPr>
              <a:t>Improper calculation of the “dormancy period” allows insurers to unlawfully retain millions of dollars in proceeds for years, if not decades, after they are due to be escheated. </a:t>
            </a:r>
            <a:endParaRPr lang="en-US" sz="1600" dirty="0">
              <a:solidFill>
                <a:srgbClr val="000000"/>
              </a:solidFill>
            </a:endParaRPr>
          </a:p>
        </p:txBody>
      </p:sp>
      <p:sp>
        <p:nvSpPr>
          <p:cNvPr id="9" name="TextBox 8"/>
          <p:cNvSpPr txBox="1"/>
          <p:nvPr/>
        </p:nvSpPr>
        <p:spPr>
          <a:xfrm>
            <a:off x="1547813" y="3560066"/>
            <a:ext cx="7210628" cy="523220"/>
          </a:xfrm>
          <a:prstGeom prst="rect">
            <a:avLst/>
          </a:prstGeom>
          <a:noFill/>
        </p:spPr>
        <p:txBody>
          <a:bodyPr wrap="none" rtlCol="0">
            <a:spAutoFit/>
          </a:bodyPr>
          <a:lstStyle/>
          <a:p>
            <a:pPr>
              <a:buFont typeface="Wingdings" pitchFamily="2" charset="2"/>
              <a:buChar char="§"/>
            </a:pPr>
            <a:r>
              <a:rPr lang="en-US" dirty="0" smtClean="0">
                <a:solidFill>
                  <a:schemeClr val="tx1"/>
                </a:solidFill>
                <a:latin typeface="+mn-lt"/>
              </a:rPr>
              <a:t>  A Death Master File comparison performed in 2009 identifies the death of the insured </a:t>
            </a:r>
          </a:p>
          <a:p>
            <a:r>
              <a:rPr lang="en-US" dirty="0" smtClean="0">
                <a:solidFill>
                  <a:schemeClr val="tx1"/>
                </a:solidFill>
                <a:latin typeface="+mn-lt"/>
              </a:rPr>
              <a:t>    20 years earlier.</a:t>
            </a:r>
          </a:p>
        </p:txBody>
      </p:sp>
      <p:sp>
        <p:nvSpPr>
          <p:cNvPr id="10" name="TextBox 9"/>
          <p:cNvSpPr txBox="1"/>
          <p:nvPr/>
        </p:nvSpPr>
        <p:spPr>
          <a:xfrm>
            <a:off x="1560513" y="4131566"/>
            <a:ext cx="7133684" cy="523220"/>
          </a:xfrm>
          <a:prstGeom prst="rect">
            <a:avLst/>
          </a:prstGeom>
          <a:noFill/>
        </p:spPr>
        <p:txBody>
          <a:bodyPr wrap="none" rtlCol="0">
            <a:spAutoFit/>
          </a:bodyPr>
          <a:lstStyle/>
          <a:p>
            <a:pPr>
              <a:buFont typeface="Wingdings" pitchFamily="2" charset="2"/>
              <a:buChar char="§"/>
            </a:pPr>
            <a:r>
              <a:rPr lang="en-US" dirty="0" smtClean="0">
                <a:solidFill>
                  <a:schemeClr val="tx1"/>
                </a:solidFill>
                <a:latin typeface="+mn-lt"/>
              </a:rPr>
              <a:t>  The insurer verifies that the insured died while his policy was in force and no benefits </a:t>
            </a:r>
          </a:p>
          <a:p>
            <a:r>
              <a:rPr lang="en-US" dirty="0" smtClean="0">
                <a:solidFill>
                  <a:schemeClr val="tx1"/>
                </a:solidFill>
                <a:latin typeface="+mn-lt"/>
              </a:rPr>
              <a:t>    have ever been paid.</a:t>
            </a:r>
          </a:p>
        </p:txBody>
      </p:sp>
      <p:sp>
        <p:nvSpPr>
          <p:cNvPr id="11" name="TextBox 10"/>
          <p:cNvSpPr txBox="1"/>
          <p:nvPr/>
        </p:nvSpPr>
        <p:spPr>
          <a:xfrm>
            <a:off x="1547813" y="4690366"/>
            <a:ext cx="5553123" cy="307777"/>
          </a:xfrm>
          <a:prstGeom prst="rect">
            <a:avLst/>
          </a:prstGeom>
          <a:noFill/>
        </p:spPr>
        <p:txBody>
          <a:bodyPr wrap="none" rtlCol="0">
            <a:spAutoFit/>
          </a:bodyPr>
          <a:lstStyle/>
          <a:p>
            <a:pPr>
              <a:buFont typeface="Wingdings" pitchFamily="2" charset="2"/>
              <a:buChar char="§"/>
            </a:pPr>
            <a:r>
              <a:rPr lang="en-US" dirty="0" smtClean="0">
                <a:solidFill>
                  <a:schemeClr val="tx1"/>
                </a:solidFill>
                <a:latin typeface="+mn-lt"/>
              </a:rPr>
              <a:t>  When will the insurer consider the proceeds due to be escheated?  </a:t>
            </a:r>
            <a:endParaRPr 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3352" y="1721908"/>
            <a:ext cx="8435048" cy="584775"/>
          </a:xfrm>
          <a:prstGeom prst="rect">
            <a:avLst/>
          </a:prstGeom>
          <a:solidFill>
            <a:schemeClr val="lt1"/>
          </a:solidFill>
          <a:ln w="38100">
            <a:solidFill>
              <a:schemeClr val="tx1"/>
            </a:solidFill>
          </a:ln>
        </p:spPr>
        <p:txBody>
          <a:bodyPr wrap="square" rtlCol="0">
            <a:spAutoFit/>
          </a:bodyPr>
          <a:lstStyle/>
          <a:p>
            <a:pPr algn="ctr"/>
            <a:r>
              <a:rPr lang="en-US" sz="1600" b="1" dirty="0" smtClean="0">
                <a:solidFill>
                  <a:schemeClr val="tx1"/>
                </a:solidFill>
                <a:latin typeface="+mn-lt"/>
                <a:cs typeface="Times New Roman" pitchFamily="18" charset="0"/>
              </a:rPr>
              <a:t>Beginning in the late 1990s, many large insurance companies “demutualized,” which required attempts to contact all of their in-force policyholders.</a:t>
            </a:r>
            <a:endParaRPr lang="en-US" sz="1600" b="1" dirty="0">
              <a:solidFill>
                <a:schemeClr val="tx1"/>
              </a:solidFill>
              <a:latin typeface="+mn-lt"/>
              <a:cs typeface="Times New Roman" pitchFamily="18" charset="0"/>
            </a:endParaRPr>
          </a:p>
        </p:txBody>
      </p:sp>
      <p:sp>
        <p:nvSpPr>
          <p:cNvPr id="11" name="Title 1"/>
          <p:cNvSpPr>
            <a:spLocks noGrp="1"/>
          </p:cNvSpPr>
          <p:nvPr>
            <p:ph type="title"/>
          </p:nvPr>
        </p:nvSpPr>
        <p:spPr bwMode="auto">
          <a:xfrm>
            <a:off x="395121" y="123985"/>
            <a:ext cx="8334682" cy="748122"/>
          </a:xfrm>
          <a:prstGeom prst="rect">
            <a:avLst/>
          </a:prstGeom>
          <a:noFill/>
          <a:ln>
            <a:miter lim="800000"/>
            <a:headEnd/>
            <a:tailEnd/>
          </a:ln>
        </p:spPr>
        <p:txBody>
          <a:bodyPr>
            <a:prstTxWarp prst="textNoShape">
              <a:avLst/>
            </a:prstTxWarp>
          </a:bodyPr>
          <a:lstStyle/>
          <a:p>
            <a:r>
              <a:rPr lang="en-US" sz="2500" b="1" cap="small" dirty="0" smtClean="0">
                <a:solidFill>
                  <a:schemeClr val="tx1"/>
                </a:solidFill>
                <a:ea typeface="Times New Roman" charset="0"/>
                <a:cs typeface="Times New Roman" charset="0"/>
              </a:rPr>
              <a:t>Demutualized Insurance Companies </a:t>
            </a:r>
            <a:endParaRPr lang="en-US" sz="2500" dirty="0">
              <a:solidFill>
                <a:schemeClr val="tx1"/>
              </a:solidFill>
              <a:latin typeface="Times New Roman" charset="0"/>
              <a:ea typeface="Times New Roman" charset="0"/>
              <a:cs typeface="Times New Roman" charset="0"/>
            </a:endParaRPr>
          </a:p>
        </p:txBody>
      </p:sp>
      <p:sp>
        <p:nvSpPr>
          <p:cNvPr id="15" name="TextBox 14"/>
          <p:cNvSpPr txBox="1"/>
          <p:nvPr/>
        </p:nvSpPr>
        <p:spPr>
          <a:xfrm>
            <a:off x="974118" y="2557734"/>
            <a:ext cx="7097485" cy="830997"/>
          </a:xfrm>
          <a:prstGeom prst="rect">
            <a:avLst/>
          </a:prstGeom>
          <a:noFill/>
          <a:ln w="19050">
            <a:noFill/>
          </a:ln>
        </p:spPr>
        <p:txBody>
          <a:bodyPr wrap="square" rtlCol="0">
            <a:spAutoFit/>
          </a:bodyPr>
          <a:lstStyle/>
          <a:p>
            <a:pPr>
              <a:buFont typeface="Wingdings" pitchFamily="2" charset="2"/>
              <a:buChar char="§"/>
            </a:pPr>
            <a:r>
              <a:rPr lang="en-US" sz="1600" dirty="0" smtClean="0">
                <a:solidFill>
                  <a:schemeClr val="tx1"/>
                </a:solidFill>
                <a:latin typeface="+mn-lt"/>
              </a:rPr>
              <a:t>    Large demutualized insurance companies publicly acknowledged that </a:t>
            </a:r>
          </a:p>
          <a:p>
            <a:r>
              <a:rPr lang="en-US" sz="1600" dirty="0" smtClean="0">
                <a:solidFill>
                  <a:schemeClr val="tx1"/>
                </a:solidFill>
                <a:latin typeface="+mn-lt"/>
              </a:rPr>
              <a:t>      they had lost contact with up to one million or more of their </a:t>
            </a:r>
          </a:p>
          <a:p>
            <a:r>
              <a:rPr lang="en-US" sz="1600" dirty="0" smtClean="0">
                <a:solidFill>
                  <a:schemeClr val="tx1"/>
                </a:solidFill>
                <a:latin typeface="+mn-lt"/>
              </a:rPr>
              <a:t>      policyholders.</a:t>
            </a:r>
          </a:p>
        </p:txBody>
      </p:sp>
      <p:sp>
        <p:nvSpPr>
          <p:cNvPr id="5" name="TextBox 4"/>
          <p:cNvSpPr txBox="1"/>
          <p:nvPr/>
        </p:nvSpPr>
        <p:spPr>
          <a:xfrm>
            <a:off x="986818" y="3484834"/>
            <a:ext cx="7097485" cy="861774"/>
          </a:xfrm>
          <a:prstGeom prst="rect">
            <a:avLst/>
          </a:prstGeom>
          <a:noFill/>
          <a:ln w="19050">
            <a:noFill/>
          </a:ln>
        </p:spPr>
        <p:txBody>
          <a:bodyPr wrap="square" rtlCol="0">
            <a:spAutoFit/>
          </a:bodyPr>
          <a:lstStyle/>
          <a:p>
            <a:pPr>
              <a:buFont typeface="Wingdings" pitchFamily="2" charset="2"/>
              <a:buChar char="§"/>
            </a:pPr>
            <a:r>
              <a:rPr lang="en-US" sz="1800" dirty="0" smtClean="0">
                <a:solidFill>
                  <a:schemeClr val="tx1"/>
                </a:solidFill>
                <a:latin typeface="+mn-lt"/>
              </a:rPr>
              <a:t>  </a:t>
            </a:r>
            <a:r>
              <a:rPr lang="en-US" sz="1600" dirty="0" smtClean="0">
                <a:solidFill>
                  <a:schemeClr val="tx1"/>
                </a:solidFill>
                <a:latin typeface="+mn-lt"/>
              </a:rPr>
              <a:t>What searches, including comparisons against the Death Master File,  </a:t>
            </a:r>
          </a:p>
          <a:p>
            <a:r>
              <a:rPr lang="en-US" sz="1600" dirty="0" smtClean="0">
                <a:solidFill>
                  <a:schemeClr val="tx1"/>
                </a:solidFill>
                <a:latin typeface="+mn-lt"/>
              </a:rPr>
              <a:t>     did these insurers perform that allowed them to identify which of these     </a:t>
            </a:r>
          </a:p>
          <a:p>
            <a:r>
              <a:rPr lang="en-US" sz="1600" dirty="0" smtClean="0">
                <a:solidFill>
                  <a:schemeClr val="tx1"/>
                </a:solidFill>
                <a:latin typeface="+mn-lt"/>
              </a:rPr>
              <a:t>    “lost” policyholders were deceased?</a:t>
            </a:r>
          </a:p>
        </p:txBody>
      </p:sp>
      <p:sp>
        <p:nvSpPr>
          <p:cNvPr id="6" name="TextBox 5"/>
          <p:cNvSpPr txBox="1"/>
          <p:nvPr/>
        </p:nvSpPr>
        <p:spPr>
          <a:xfrm>
            <a:off x="986818" y="4424634"/>
            <a:ext cx="7097485" cy="615553"/>
          </a:xfrm>
          <a:prstGeom prst="rect">
            <a:avLst/>
          </a:prstGeom>
          <a:noFill/>
          <a:ln w="19050">
            <a:noFill/>
          </a:ln>
        </p:spPr>
        <p:txBody>
          <a:bodyPr wrap="square" rtlCol="0">
            <a:spAutoFit/>
          </a:bodyPr>
          <a:lstStyle/>
          <a:p>
            <a:pPr>
              <a:buFont typeface="Wingdings" pitchFamily="2" charset="2"/>
              <a:buChar char="§"/>
            </a:pPr>
            <a:r>
              <a:rPr lang="en-US" sz="1800" dirty="0" smtClean="0">
                <a:solidFill>
                  <a:schemeClr val="tx1"/>
                </a:solidFill>
                <a:latin typeface="+mn-lt"/>
                <a:cs typeface="Times New Roman" pitchFamily="18" charset="0"/>
              </a:rPr>
              <a:t>  </a:t>
            </a:r>
            <a:r>
              <a:rPr lang="en-US" sz="1600" dirty="0" smtClean="0">
                <a:solidFill>
                  <a:schemeClr val="tx1"/>
                </a:solidFill>
                <a:latin typeface="+mn-lt"/>
                <a:cs typeface="Times New Roman" pitchFamily="18" charset="0"/>
              </a:rPr>
              <a:t>What did these insurers do if they determined that an insured was  </a:t>
            </a:r>
          </a:p>
          <a:p>
            <a:r>
              <a:rPr lang="en-US" sz="1600" dirty="0" smtClean="0">
                <a:solidFill>
                  <a:schemeClr val="tx1"/>
                </a:solidFill>
                <a:latin typeface="+mn-lt"/>
                <a:cs typeface="Times New Roman" pitchFamily="18" charset="0"/>
              </a:rPr>
              <a:t>     deceased?</a:t>
            </a:r>
          </a:p>
        </p:txBody>
      </p:sp>
      <p:sp>
        <p:nvSpPr>
          <p:cNvPr id="8" name="TextBox 7"/>
          <p:cNvSpPr txBox="1"/>
          <p:nvPr/>
        </p:nvSpPr>
        <p:spPr>
          <a:xfrm>
            <a:off x="974118" y="5046934"/>
            <a:ext cx="7097485" cy="615553"/>
          </a:xfrm>
          <a:prstGeom prst="rect">
            <a:avLst/>
          </a:prstGeom>
          <a:noFill/>
          <a:ln w="19050">
            <a:noFill/>
          </a:ln>
        </p:spPr>
        <p:txBody>
          <a:bodyPr wrap="square" rtlCol="0">
            <a:spAutoFit/>
          </a:bodyPr>
          <a:lstStyle/>
          <a:p>
            <a:pPr>
              <a:buFont typeface="Wingdings" pitchFamily="2" charset="2"/>
              <a:buChar char="§"/>
            </a:pPr>
            <a:r>
              <a:rPr lang="en-US" sz="1800" dirty="0" smtClean="0">
                <a:solidFill>
                  <a:schemeClr val="tx1"/>
                </a:solidFill>
                <a:latin typeface="+mn-lt"/>
                <a:cs typeface="Times New Roman" pitchFamily="18" charset="0"/>
              </a:rPr>
              <a:t>  </a:t>
            </a:r>
            <a:r>
              <a:rPr lang="en-US" sz="1600" dirty="0" smtClean="0">
                <a:solidFill>
                  <a:schemeClr val="tx1"/>
                </a:solidFill>
                <a:latin typeface="+mn-lt"/>
                <a:cs typeface="Times New Roman" pitchFamily="18" charset="0"/>
              </a:rPr>
              <a:t>Over a decade later, are these insurers holding onto unclaimed death </a:t>
            </a:r>
          </a:p>
          <a:p>
            <a:r>
              <a:rPr lang="en-US" sz="1600" dirty="0" smtClean="0">
                <a:solidFill>
                  <a:schemeClr val="tx1"/>
                </a:solidFill>
                <a:latin typeface="+mn-lt"/>
                <a:cs typeface="Times New Roman" pitchFamily="18" charset="0"/>
              </a:rPr>
              <a:t>     benefits due to any of these “lost” and dead policyholders?</a:t>
            </a:r>
            <a:endParaRPr lang="en-US" sz="1600" dirty="0" smtClean="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40362" y="239201"/>
            <a:ext cx="8229600" cy="555625"/>
          </a:xfrm>
          <a:prstGeom prst="rect">
            <a:avLst/>
          </a:prstGeom>
          <a:noFill/>
          <a:ln>
            <a:miter lim="800000"/>
            <a:headEnd/>
            <a:tailEnd/>
          </a:ln>
        </p:spPr>
        <p:txBody>
          <a:bodyPr>
            <a:prstTxWarp prst="textNoShape">
              <a:avLst/>
            </a:prstTxWarp>
          </a:bodyPr>
          <a:lstStyle/>
          <a:p>
            <a:pPr algn="l"/>
            <a:r>
              <a:rPr lang="en-US" sz="2500" b="1" cap="small" dirty="0" smtClean="0">
                <a:solidFill>
                  <a:schemeClr val="tx1"/>
                </a:solidFill>
                <a:ea typeface="Times New Roman" charset="0"/>
                <a:cs typeface="Times New Roman" charset="0"/>
              </a:rPr>
              <a:t>			Purpose of Hearing</a:t>
            </a:r>
            <a:endParaRPr lang="en-US" sz="2500" b="1" cap="small" dirty="0">
              <a:solidFill>
                <a:schemeClr val="tx1"/>
              </a:solidFill>
              <a:ea typeface="Times New Roman" charset="0"/>
              <a:cs typeface="Times New Roman" charset="0"/>
            </a:endParaRPr>
          </a:p>
        </p:txBody>
      </p:sp>
      <p:sp>
        <p:nvSpPr>
          <p:cNvPr id="4" name="Rectangle 3"/>
          <p:cNvSpPr/>
          <p:nvPr/>
        </p:nvSpPr>
        <p:spPr bwMode="auto">
          <a:xfrm>
            <a:off x="795130" y="1679712"/>
            <a:ext cx="7762461" cy="4178648"/>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00"/>
              </a:solidFill>
              <a:effectLst/>
              <a:latin typeface="Tahoma" pitchFamily="34" charset="0"/>
            </a:endParaRPr>
          </a:p>
        </p:txBody>
      </p:sp>
      <p:sp>
        <p:nvSpPr>
          <p:cNvPr id="5" name="TextBox 4"/>
          <p:cNvSpPr txBox="1"/>
          <p:nvPr/>
        </p:nvSpPr>
        <p:spPr>
          <a:xfrm>
            <a:off x="1003852" y="1924650"/>
            <a:ext cx="7374835" cy="341632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pPr>
              <a:buFont typeface="Wingdings" pitchFamily="2" charset="2"/>
              <a:buChar char="§"/>
            </a:pPr>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a:p>
            <a:endParaRPr lang="en-US" sz="1800" b="1" dirty="0" smtClean="0">
              <a:solidFill>
                <a:schemeClr val="tx1"/>
              </a:solidFill>
              <a:cs typeface="Times New Roman" pitchFamily="18" charset="0"/>
            </a:endParaRPr>
          </a:p>
        </p:txBody>
      </p:sp>
      <p:sp>
        <p:nvSpPr>
          <p:cNvPr id="6" name="TextBox 5"/>
          <p:cNvSpPr txBox="1"/>
          <p:nvPr/>
        </p:nvSpPr>
        <p:spPr>
          <a:xfrm>
            <a:off x="1028700" y="1955800"/>
            <a:ext cx="7696200" cy="1138773"/>
          </a:xfrm>
          <a:prstGeom prst="rect">
            <a:avLst/>
          </a:prstGeom>
          <a:noFill/>
        </p:spPr>
        <p:txBody>
          <a:bodyPr wrap="square" rtlCol="0">
            <a:spAutoFit/>
          </a:bodyPr>
          <a:lstStyle/>
          <a:p>
            <a:r>
              <a:rPr lang="en-US" sz="1800" b="1" dirty="0" smtClean="0">
                <a:solidFill>
                  <a:schemeClr val="tx1"/>
                </a:solidFill>
                <a:latin typeface="+mn-lt"/>
                <a:cs typeface="Times New Roman" pitchFamily="18" charset="0"/>
              </a:rPr>
              <a:t>The California Commissioner and Controller are conducting this hearing to evaluate potential industry-wide practices related to:</a:t>
            </a:r>
          </a:p>
          <a:p>
            <a:endParaRPr lang="en-US" dirty="0"/>
          </a:p>
        </p:txBody>
      </p:sp>
      <p:sp>
        <p:nvSpPr>
          <p:cNvPr id="7" name="TextBox 6"/>
          <p:cNvSpPr txBox="1"/>
          <p:nvPr/>
        </p:nvSpPr>
        <p:spPr>
          <a:xfrm>
            <a:off x="1028700" y="2933700"/>
            <a:ext cx="7696200" cy="369332"/>
          </a:xfrm>
          <a:prstGeom prst="rect">
            <a:avLst/>
          </a:prstGeom>
          <a:noFill/>
        </p:spPr>
        <p:txBody>
          <a:bodyPr wrap="square" rtlCol="0">
            <a:spAutoFit/>
          </a:bodyPr>
          <a:lstStyle/>
          <a:p>
            <a:pPr>
              <a:buFont typeface="Wingdings" pitchFamily="2" charset="2"/>
              <a:buChar char="§"/>
            </a:pPr>
            <a:r>
              <a:rPr lang="en-US" sz="1800" dirty="0" smtClean="0">
                <a:solidFill>
                  <a:schemeClr val="tx1"/>
                </a:solidFill>
                <a:latin typeface="+mn-lt"/>
                <a:cs typeface="Times New Roman" pitchFamily="18" charset="0"/>
              </a:rPr>
              <a:t>    Life insurance and annuities claims settlement issues;</a:t>
            </a:r>
            <a:endParaRPr lang="en-US" dirty="0"/>
          </a:p>
        </p:txBody>
      </p:sp>
      <p:sp>
        <p:nvSpPr>
          <p:cNvPr id="8" name="TextBox 7"/>
          <p:cNvSpPr txBox="1"/>
          <p:nvPr/>
        </p:nvSpPr>
        <p:spPr>
          <a:xfrm>
            <a:off x="1028700" y="3378200"/>
            <a:ext cx="7696200" cy="646331"/>
          </a:xfrm>
          <a:prstGeom prst="rect">
            <a:avLst/>
          </a:prstGeom>
          <a:noFill/>
        </p:spPr>
        <p:txBody>
          <a:bodyPr wrap="square" rtlCol="0">
            <a:spAutoFit/>
          </a:bodyPr>
          <a:lstStyle/>
          <a:p>
            <a:pPr>
              <a:buFont typeface="Wingdings" pitchFamily="2" charset="2"/>
              <a:buChar char="§"/>
            </a:pPr>
            <a:r>
              <a:rPr lang="en-US" sz="1800" dirty="0" smtClean="0">
                <a:solidFill>
                  <a:schemeClr val="tx1"/>
                </a:solidFill>
                <a:latin typeface="+mn-lt"/>
                <a:cs typeface="Times New Roman" pitchFamily="18" charset="0"/>
              </a:rPr>
              <a:t>    Use of the United States Social Security Administration’s</a:t>
            </a:r>
          </a:p>
          <a:p>
            <a:r>
              <a:rPr lang="en-US" sz="1800" dirty="0" smtClean="0">
                <a:solidFill>
                  <a:schemeClr val="tx1"/>
                </a:solidFill>
                <a:latin typeface="+mn-lt"/>
                <a:cs typeface="Times New Roman" pitchFamily="18" charset="0"/>
              </a:rPr>
              <a:t>     “Death Master” file by life insurance companies;</a:t>
            </a:r>
          </a:p>
        </p:txBody>
      </p:sp>
      <p:sp>
        <p:nvSpPr>
          <p:cNvPr id="9" name="TextBox 8"/>
          <p:cNvSpPr txBox="1"/>
          <p:nvPr/>
        </p:nvSpPr>
        <p:spPr>
          <a:xfrm>
            <a:off x="1028700" y="4051300"/>
            <a:ext cx="7696200" cy="646331"/>
          </a:xfrm>
          <a:prstGeom prst="rect">
            <a:avLst/>
          </a:prstGeom>
          <a:noFill/>
        </p:spPr>
        <p:txBody>
          <a:bodyPr wrap="square" rtlCol="0">
            <a:spAutoFit/>
          </a:bodyPr>
          <a:lstStyle/>
          <a:p>
            <a:pPr>
              <a:buFont typeface="Wingdings" pitchFamily="2" charset="2"/>
              <a:buChar char="§"/>
            </a:pPr>
            <a:r>
              <a:rPr lang="en-US" sz="1800" dirty="0" smtClean="0">
                <a:solidFill>
                  <a:schemeClr val="tx1"/>
                </a:solidFill>
                <a:latin typeface="+mn-lt"/>
                <a:cs typeface="Times New Roman" pitchFamily="18" charset="0"/>
              </a:rPr>
              <a:t>    Compliance with California’s Unfair Claims Practices     </a:t>
            </a:r>
          </a:p>
          <a:p>
            <a:r>
              <a:rPr lang="en-US" sz="1800" dirty="0" smtClean="0">
                <a:solidFill>
                  <a:schemeClr val="tx1"/>
                </a:solidFill>
                <a:latin typeface="+mn-lt"/>
                <a:cs typeface="Times New Roman" pitchFamily="18" charset="0"/>
              </a:rPr>
              <a:t>      Law and other insurance statutes; and</a:t>
            </a:r>
          </a:p>
        </p:txBody>
      </p:sp>
      <p:sp>
        <p:nvSpPr>
          <p:cNvPr id="10" name="TextBox 9"/>
          <p:cNvSpPr txBox="1"/>
          <p:nvPr/>
        </p:nvSpPr>
        <p:spPr>
          <a:xfrm>
            <a:off x="1028700" y="4686300"/>
            <a:ext cx="7696200" cy="369332"/>
          </a:xfrm>
          <a:prstGeom prst="rect">
            <a:avLst/>
          </a:prstGeom>
          <a:noFill/>
        </p:spPr>
        <p:txBody>
          <a:bodyPr wrap="square" rtlCol="0">
            <a:spAutoFit/>
          </a:bodyPr>
          <a:lstStyle/>
          <a:p>
            <a:pPr>
              <a:buFont typeface="Wingdings" pitchFamily="2" charset="2"/>
              <a:buChar char="§"/>
            </a:pPr>
            <a:r>
              <a:rPr lang="en-US" sz="1800" dirty="0" smtClean="0">
                <a:solidFill>
                  <a:schemeClr val="tx1"/>
                </a:solidFill>
                <a:latin typeface="+mn-lt"/>
                <a:cs typeface="Times New Roman" pitchFamily="18" charset="0"/>
              </a:rPr>
              <a:t>    Compliance with California’s unclaimed property 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364125" y="123985"/>
            <a:ext cx="8334682" cy="748122"/>
          </a:xfrm>
          <a:prstGeom prst="rect">
            <a:avLst/>
          </a:prstGeom>
          <a:noFill/>
          <a:ln>
            <a:miter lim="800000"/>
            <a:headEnd/>
            <a:tailEnd/>
          </a:ln>
        </p:spPr>
        <p:txBody>
          <a:bodyPr>
            <a:prstTxWarp prst="textNoShape">
              <a:avLst/>
            </a:prstTxWarp>
          </a:bodyPr>
          <a:lstStyle/>
          <a:p>
            <a:r>
              <a:rPr lang="en-US" sz="2500" b="1" cap="small" dirty="0" smtClean="0">
                <a:solidFill>
                  <a:schemeClr val="tx1"/>
                </a:solidFill>
                <a:ea typeface="Times New Roman" charset="0"/>
                <a:cs typeface="Times New Roman" charset="0"/>
              </a:rPr>
              <a:t>Industrial Policies</a:t>
            </a:r>
            <a:endParaRPr lang="en-US" sz="2500" dirty="0">
              <a:solidFill>
                <a:schemeClr val="tx1"/>
              </a:solidFill>
              <a:latin typeface="Times New Roman" charset="0"/>
              <a:ea typeface="Times New Roman" charset="0"/>
              <a:cs typeface="Times New Roman" charset="0"/>
            </a:endParaRPr>
          </a:p>
        </p:txBody>
      </p:sp>
      <p:sp>
        <p:nvSpPr>
          <p:cNvPr id="6" name="Rectangle 5"/>
          <p:cNvSpPr/>
          <p:nvPr/>
        </p:nvSpPr>
        <p:spPr>
          <a:xfrm>
            <a:off x="431253" y="1676976"/>
            <a:ext cx="8279295" cy="1200329"/>
          </a:xfrm>
          <a:prstGeom prst="rect">
            <a:avLst/>
          </a:prstGeom>
          <a:solidFill>
            <a:schemeClr val="lt1"/>
          </a:solidFill>
          <a:ln>
            <a:solidFill>
              <a:schemeClr val="tx1"/>
            </a:solidFill>
          </a:ln>
        </p:spPr>
        <p:txBody>
          <a:bodyPr wrap="square">
            <a:spAutoFit/>
          </a:bodyPr>
          <a:lstStyle/>
          <a:p>
            <a:pPr algn="just"/>
            <a:r>
              <a:rPr lang="en-US" sz="1800" b="1" dirty="0" smtClean="0">
                <a:solidFill>
                  <a:schemeClr val="tx1"/>
                </a:solidFill>
                <a:latin typeface="+mn-lt"/>
              </a:rPr>
              <a:t>Industrial Life Insurance:</a:t>
            </a:r>
            <a:r>
              <a:rPr lang="en-US" sz="1800" dirty="0" smtClean="0">
                <a:solidFill>
                  <a:schemeClr val="tx1"/>
                </a:solidFill>
                <a:latin typeface="+mn-lt"/>
              </a:rPr>
              <a:t>  Small face value policies often sold door-to-door with premiums collected weekly or monthly.  These policies were marketed to lower income consumers and sometimes ended up costing more in premiums than the policies were worth. </a:t>
            </a:r>
            <a:endParaRPr lang="en-US" sz="1300" dirty="0">
              <a:solidFill>
                <a:schemeClr val="tx1"/>
              </a:solidFill>
              <a:latin typeface="+mn-lt"/>
            </a:endParaRPr>
          </a:p>
        </p:txBody>
      </p:sp>
      <p:sp>
        <p:nvSpPr>
          <p:cNvPr id="4" name="TextBox 3"/>
          <p:cNvSpPr txBox="1"/>
          <p:nvPr/>
        </p:nvSpPr>
        <p:spPr>
          <a:xfrm>
            <a:off x="970879" y="3072809"/>
            <a:ext cx="7097485" cy="338554"/>
          </a:xfrm>
          <a:prstGeom prst="rect">
            <a:avLst/>
          </a:prstGeom>
          <a:noFill/>
          <a:ln w="19050">
            <a:noFill/>
          </a:ln>
        </p:spPr>
        <p:txBody>
          <a:bodyPr wrap="square" rtlCol="0">
            <a:spAutoFit/>
          </a:bodyPr>
          <a:lstStyle/>
          <a:p>
            <a:pPr>
              <a:buFont typeface="Wingdings" pitchFamily="2" charset="2"/>
              <a:buChar char="§"/>
            </a:pPr>
            <a:r>
              <a:rPr lang="en-US" sz="1600" dirty="0" smtClean="0">
                <a:solidFill>
                  <a:schemeClr val="tx1"/>
                </a:solidFill>
              </a:rPr>
              <a:t>  </a:t>
            </a:r>
            <a:r>
              <a:rPr lang="en-US" sz="1600" dirty="0" smtClean="0">
                <a:solidFill>
                  <a:schemeClr val="tx1"/>
                </a:solidFill>
                <a:latin typeface="+mn-lt"/>
              </a:rPr>
              <a:t>Millions of industrial policies remain in force industry-wide.</a:t>
            </a:r>
          </a:p>
        </p:txBody>
      </p:sp>
      <p:sp>
        <p:nvSpPr>
          <p:cNvPr id="5" name="TextBox 4"/>
          <p:cNvSpPr txBox="1"/>
          <p:nvPr/>
        </p:nvSpPr>
        <p:spPr>
          <a:xfrm>
            <a:off x="970879" y="3466509"/>
            <a:ext cx="7097485" cy="584775"/>
          </a:xfrm>
          <a:prstGeom prst="rect">
            <a:avLst/>
          </a:prstGeom>
          <a:noFill/>
          <a:ln w="19050">
            <a:noFill/>
          </a:ln>
        </p:spPr>
        <p:txBody>
          <a:bodyPr wrap="square" rtlCol="0">
            <a:spAutoFit/>
          </a:bodyPr>
          <a:lstStyle/>
          <a:p>
            <a:pPr algn="just">
              <a:buFont typeface="Wingdings" pitchFamily="2" charset="2"/>
              <a:buChar char="§"/>
            </a:pPr>
            <a:r>
              <a:rPr lang="en-US" sz="1600" dirty="0" smtClean="0">
                <a:solidFill>
                  <a:schemeClr val="tx1"/>
                </a:solidFill>
                <a:latin typeface="+mn-lt"/>
              </a:rPr>
              <a:t>  What is the quality of the record keeping for these policies, many of which </a:t>
            </a:r>
          </a:p>
          <a:p>
            <a:pPr algn="just"/>
            <a:r>
              <a:rPr lang="en-US" sz="1600" dirty="0" smtClean="0">
                <a:solidFill>
                  <a:schemeClr val="tx1"/>
                </a:solidFill>
                <a:latin typeface="+mn-lt"/>
              </a:rPr>
              <a:t>    were issued 50 years ago or more?</a:t>
            </a:r>
          </a:p>
        </p:txBody>
      </p:sp>
      <p:sp>
        <p:nvSpPr>
          <p:cNvPr id="7" name="TextBox 6"/>
          <p:cNvSpPr txBox="1"/>
          <p:nvPr/>
        </p:nvSpPr>
        <p:spPr>
          <a:xfrm>
            <a:off x="958179" y="4076700"/>
            <a:ext cx="7097485" cy="615553"/>
          </a:xfrm>
          <a:prstGeom prst="rect">
            <a:avLst/>
          </a:prstGeom>
          <a:noFill/>
          <a:ln w="19050">
            <a:noFill/>
          </a:ln>
        </p:spPr>
        <p:txBody>
          <a:bodyPr wrap="square" rtlCol="0">
            <a:spAutoFit/>
          </a:bodyPr>
          <a:lstStyle/>
          <a:p>
            <a:pPr>
              <a:buFont typeface="Wingdings" pitchFamily="2" charset="2"/>
              <a:buChar char="§"/>
            </a:pPr>
            <a:r>
              <a:rPr lang="en-US" sz="1800" dirty="0" smtClean="0">
                <a:solidFill>
                  <a:schemeClr val="tx1"/>
                </a:solidFill>
                <a:latin typeface="+mn-lt"/>
                <a:cs typeface="Times New Roman" pitchFamily="18" charset="0"/>
              </a:rPr>
              <a:t>  </a:t>
            </a:r>
            <a:r>
              <a:rPr lang="en-US" sz="1600" dirty="0" smtClean="0">
                <a:solidFill>
                  <a:schemeClr val="tx1"/>
                </a:solidFill>
                <a:latin typeface="+mn-lt"/>
                <a:cs typeface="Times New Roman" pitchFamily="18" charset="0"/>
              </a:rPr>
              <a:t>What did these insurers do if they determined that an insured was </a:t>
            </a:r>
          </a:p>
          <a:p>
            <a:r>
              <a:rPr lang="en-US" sz="1600" dirty="0" smtClean="0">
                <a:solidFill>
                  <a:schemeClr val="tx1"/>
                </a:solidFill>
                <a:latin typeface="+mn-lt"/>
                <a:cs typeface="Times New Roman" pitchFamily="18" charset="0"/>
              </a:rPr>
              <a:t>     deceased?</a:t>
            </a:r>
          </a:p>
        </p:txBody>
      </p:sp>
      <p:sp>
        <p:nvSpPr>
          <p:cNvPr id="8" name="TextBox 7"/>
          <p:cNvSpPr txBox="1"/>
          <p:nvPr/>
        </p:nvSpPr>
        <p:spPr>
          <a:xfrm>
            <a:off x="970879" y="4736509"/>
            <a:ext cx="7097485" cy="800219"/>
          </a:xfrm>
          <a:prstGeom prst="rect">
            <a:avLst/>
          </a:prstGeom>
          <a:noFill/>
          <a:ln w="19050">
            <a:noFill/>
          </a:ln>
        </p:spPr>
        <p:txBody>
          <a:bodyPr wrap="square" rtlCol="0">
            <a:spAutoFit/>
          </a:bodyPr>
          <a:lstStyle/>
          <a:p>
            <a:pPr>
              <a:buFont typeface="Wingdings" pitchFamily="2" charset="2"/>
              <a:buChar char="§"/>
            </a:pPr>
            <a:r>
              <a:rPr lang="en-US" sz="1600" dirty="0" smtClean="0">
                <a:solidFill>
                  <a:schemeClr val="tx1"/>
                </a:solidFill>
                <a:latin typeface="+mn-lt"/>
              </a:rPr>
              <a:t>  What have insurance companies done to determine which of the</a:t>
            </a:r>
          </a:p>
          <a:p>
            <a:pPr algn="just"/>
            <a:r>
              <a:rPr lang="en-US" sz="1600" dirty="0" smtClean="0">
                <a:solidFill>
                  <a:schemeClr val="tx1"/>
                </a:solidFill>
                <a:latin typeface="+mn-lt"/>
              </a:rPr>
              <a:t>    insureds under these policies are deceased and benefits are due</a:t>
            </a:r>
            <a:r>
              <a:rPr lang="en-US" sz="1600" dirty="0" smtClean="0">
                <a:solidFill>
                  <a:schemeClr val="tx1"/>
                </a:solidFill>
                <a:latin typeface="+mn-lt"/>
                <a:cs typeface="Times New Roman" pitchFamily="18" charset="0"/>
              </a:rPr>
              <a:t>?</a:t>
            </a:r>
            <a:endParaRPr lang="en-US" sz="1600" dirty="0" smtClean="0">
              <a:solidFill>
                <a:schemeClr val="tx1"/>
              </a:solidFill>
              <a:latin typeface="+mn-lt"/>
            </a:endParaRPr>
          </a:p>
          <a:p>
            <a:endParaRPr lang="en-US" dirty="0" smtClean="0">
              <a:solidFill>
                <a:schemeClr val="tx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441615" y="263467"/>
            <a:ext cx="8334682" cy="748122"/>
          </a:xfrm>
          <a:prstGeom prst="rect">
            <a:avLst/>
          </a:prstGeom>
          <a:noFill/>
          <a:ln>
            <a:miter lim="800000"/>
            <a:headEnd/>
            <a:tailEnd/>
          </a:ln>
        </p:spPr>
        <p:txBody>
          <a:bodyPr>
            <a:prstTxWarp prst="textNoShape">
              <a:avLst/>
            </a:prstTxWarp>
            <a:normAutofit fontScale="90000"/>
          </a:bodyPr>
          <a:lstStyle/>
          <a:p>
            <a:r>
              <a:rPr lang="en-US" sz="2500" b="1" cap="small" dirty="0" smtClean="0">
                <a:solidFill>
                  <a:schemeClr val="tx1"/>
                </a:solidFill>
                <a:ea typeface="Times New Roman" charset="0"/>
                <a:cs typeface="Times New Roman" charset="0"/>
              </a:rPr>
              <a:t>Adequacy of Procedures Related </a:t>
            </a:r>
            <a:br>
              <a:rPr lang="en-US" sz="2500" b="1" cap="small" dirty="0" smtClean="0">
                <a:solidFill>
                  <a:schemeClr val="tx1"/>
                </a:solidFill>
                <a:ea typeface="Times New Roman" charset="0"/>
                <a:cs typeface="Times New Roman" charset="0"/>
              </a:rPr>
            </a:br>
            <a:r>
              <a:rPr lang="en-US" sz="2500" b="1" cap="small" dirty="0" smtClean="0">
                <a:solidFill>
                  <a:schemeClr val="tx1"/>
                </a:solidFill>
                <a:ea typeface="Times New Roman" charset="0"/>
                <a:cs typeface="Times New Roman" charset="0"/>
              </a:rPr>
              <a:t>to Retained Asset Accounts</a:t>
            </a:r>
            <a:endParaRPr lang="en-US" sz="2500" dirty="0">
              <a:solidFill>
                <a:schemeClr val="tx1"/>
              </a:solidFill>
              <a:latin typeface="Times New Roman" charset="0"/>
              <a:ea typeface="Times New Roman" charset="0"/>
              <a:cs typeface="Times New Roman" charset="0"/>
            </a:endParaRPr>
          </a:p>
        </p:txBody>
      </p:sp>
      <p:sp>
        <p:nvSpPr>
          <p:cNvPr id="4" name="TextBox 3"/>
          <p:cNvSpPr txBox="1"/>
          <p:nvPr/>
        </p:nvSpPr>
        <p:spPr>
          <a:xfrm>
            <a:off x="732340" y="2047707"/>
            <a:ext cx="7268660" cy="338554"/>
          </a:xfrm>
          <a:prstGeom prst="rect">
            <a:avLst/>
          </a:prstGeom>
          <a:noFill/>
          <a:ln w="19050">
            <a:noFill/>
          </a:ln>
        </p:spPr>
        <p:txBody>
          <a:bodyPr wrap="square" rtlCol="0">
            <a:spAutoFit/>
          </a:bodyPr>
          <a:lstStyle/>
          <a:p>
            <a:pPr>
              <a:buFont typeface="Wingdings" pitchFamily="2" charset="2"/>
              <a:buChar char="§"/>
            </a:pPr>
            <a:r>
              <a:rPr lang="en-US" sz="1600" b="1" dirty="0" smtClean="0">
                <a:solidFill>
                  <a:schemeClr val="tx1"/>
                </a:solidFill>
              </a:rPr>
              <a:t>  </a:t>
            </a:r>
            <a:r>
              <a:rPr lang="en-US" sz="1600" dirty="0" smtClean="0">
                <a:solidFill>
                  <a:schemeClr val="tx1"/>
                </a:solidFill>
                <a:latin typeface="+mn-lt"/>
              </a:rPr>
              <a:t>$28 billion is held in RAAs by life insurance companies industry-wide.</a:t>
            </a:r>
          </a:p>
        </p:txBody>
      </p:sp>
      <p:sp>
        <p:nvSpPr>
          <p:cNvPr id="5" name="TextBox 4"/>
          <p:cNvSpPr txBox="1"/>
          <p:nvPr/>
        </p:nvSpPr>
        <p:spPr>
          <a:xfrm>
            <a:off x="732340" y="2428707"/>
            <a:ext cx="7268660" cy="584775"/>
          </a:xfrm>
          <a:prstGeom prst="rect">
            <a:avLst/>
          </a:prstGeom>
          <a:noFill/>
          <a:ln w="19050">
            <a:noFill/>
          </a:ln>
        </p:spPr>
        <p:txBody>
          <a:bodyPr wrap="square" rtlCol="0">
            <a:spAutoFit/>
          </a:bodyPr>
          <a:lstStyle/>
          <a:p>
            <a:pPr algn="just">
              <a:buFont typeface="Wingdings" pitchFamily="2" charset="2"/>
              <a:buChar char="§"/>
            </a:pPr>
            <a:r>
              <a:rPr lang="en-US" sz="1600" dirty="0" smtClean="0">
                <a:solidFill>
                  <a:schemeClr val="tx1"/>
                </a:solidFill>
                <a:latin typeface="+mn-lt"/>
              </a:rPr>
              <a:t>  </a:t>
            </a:r>
            <a:r>
              <a:rPr lang="en-US" sz="1600" smtClean="0">
                <a:solidFill>
                  <a:schemeClr val="tx1"/>
                </a:solidFill>
                <a:latin typeface="+mn-lt"/>
              </a:rPr>
              <a:t>Many insurers </a:t>
            </a:r>
            <a:r>
              <a:rPr lang="en-US" sz="1600" dirty="0" smtClean="0">
                <a:solidFill>
                  <a:schemeClr val="tx1"/>
                </a:solidFill>
                <a:latin typeface="+mn-lt"/>
              </a:rPr>
              <a:t>use RAAs as the default settlement option unless</a:t>
            </a:r>
          </a:p>
          <a:p>
            <a:pPr algn="just"/>
            <a:r>
              <a:rPr lang="en-US" sz="1600" dirty="0" smtClean="0">
                <a:solidFill>
                  <a:schemeClr val="tx1"/>
                </a:solidFill>
                <a:latin typeface="+mn-lt"/>
              </a:rPr>
              <a:t>    the beneficiary affirmatively requests a different method of payment.</a:t>
            </a:r>
          </a:p>
        </p:txBody>
      </p:sp>
      <p:sp>
        <p:nvSpPr>
          <p:cNvPr id="7" name="TextBox 6"/>
          <p:cNvSpPr txBox="1"/>
          <p:nvPr/>
        </p:nvSpPr>
        <p:spPr>
          <a:xfrm>
            <a:off x="719640" y="3051007"/>
            <a:ext cx="7268660" cy="830997"/>
          </a:xfrm>
          <a:prstGeom prst="rect">
            <a:avLst/>
          </a:prstGeom>
          <a:noFill/>
          <a:ln w="19050">
            <a:noFill/>
          </a:ln>
        </p:spPr>
        <p:txBody>
          <a:bodyPr wrap="square" rtlCol="0">
            <a:spAutoFit/>
          </a:bodyPr>
          <a:lstStyle/>
          <a:p>
            <a:pPr>
              <a:buFont typeface="Wingdings" pitchFamily="2" charset="2"/>
              <a:buChar char="§"/>
            </a:pPr>
            <a:r>
              <a:rPr lang="en-US" sz="1600" b="1" dirty="0" smtClean="0">
                <a:solidFill>
                  <a:schemeClr val="tx1"/>
                </a:solidFill>
              </a:rPr>
              <a:t>  </a:t>
            </a:r>
            <a:r>
              <a:rPr lang="en-US" sz="1600" dirty="0" smtClean="0">
                <a:solidFill>
                  <a:schemeClr val="tx1"/>
                </a:solidFill>
                <a:latin typeface="+mn-lt"/>
              </a:rPr>
              <a:t>Insurers often describe the purpose of RAAs as being a short-term</a:t>
            </a:r>
          </a:p>
          <a:p>
            <a:pPr algn="just"/>
            <a:r>
              <a:rPr lang="en-US" sz="1600" dirty="0" smtClean="0">
                <a:solidFill>
                  <a:schemeClr val="tx1"/>
                </a:solidFill>
                <a:latin typeface="+mn-lt"/>
              </a:rPr>
              <a:t>    option that allows beneficiaries time to decide what to do with the</a:t>
            </a:r>
          </a:p>
          <a:p>
            <a:pPr algn="just"/>
            <a:r>
              <a:rPr lang="en-US" sz="1600" dirty="0" smtClean="0">
                <a:solidFill>
                  <a:schemeClr val="tx1"/>
                </a:solidFill>
                <a:latin typeface="+mn-lt"/>
              </a:rPr>
              <a:t>    money following the death of the insured</a:t>
            </a:r>
            <a:r>
              <a:rPr lang="en-US" sz="1600" dirty="0" smtClean="0">
                <a:solidFill>
                  <a:schemeClr val="tx1"/>
                </a:solidFill>
                <a:latin typeface="+mn-lt"/>
                <a:cs typeface="Times New Roman" pitchFamily="18" charset="0"/>
              </a:rPr>
              <a:t>.</a:t>
            </a:r>
          </a:p>
        </p:txBody>
      </p:sp>
      <p:sp>
        <p:nvSpPr>
          <p:cNvPr id="8" name="TextBox 7"/>
          <p:cNvSpPr txBox="1"/>
          <p:nvPr/>
        </p:nvSpPr>
        <p:spPr>
          <a:xfrm>
            <a:off x="719640" y="3914607"/>
            <a:ext cx="7268660" cy="584775"/>
          </a:xfrm>
          <a:prstGeom prst="rect">
            <a:avLst/>
          </a:prstGeom>
          <a:noFill/>
          <a:ln w="19050">
            <a:noFill/>
          </a:ln>
        </p:spPr>
        <p:txBody>
          <a:bodyPr wrap="square" rtlCol="0">
            <a:spAutoFit/>
          </a:bodyPr>
          <a:lstStyle/>
          <a:p>
            <a:pPr>
              <a:buFont typeface="Wingdings" pitchFamily="2" charset="2"/>
              <a:buChar char="§"/>
            </a:pPr>
            <a:r>
              <a:rPr lang="en-US" sz="1600" b="1" dirty="0" smtClean="0">
                <a:solidFill>
                  <a:schemeClr val="tx1"/>
                </a:solidFill>
              </a:rPr>
              <a:t>  </a:t>
            </a:r>
            <a:r>
              <a:rPr lang="en-US" sz="1600" dirty="0" smtClean="0">
                <a:solidFill>
                  <a:schemeClr val="tx1"/>
                </a:solidFill>
                <a:latin typeface="+mn-lt"/>
              </a:rPr>
              <a:t>Many insurers hold the funds in their general corporate accounts</a:t>
            </a:r>
          </a:p>
          <a:p>
            <a:pPr algn="just"/>
            <a:r>
              <a:rPr lang="en-US" sz="1600" dirty="0" smtClean="0">
                <a:solidFill>
                  <a:schemeClr val="tx1"/>
                </a:solidFill>
                <a:latin typeface="+mn-lt"/>
              </a:rPr>
              <a:t>    and RAAs are not guaranteed by the FDIC.</a:t>
            </a:r>
            <a:endParaRPr lang="en-US" dirty="0" smtClean="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441615" y="263467"/>
            <a:ext cx="8334682" cy="748122"/>
          </a:xfrm>
          <a:prstGeom prst="rect">
            <a:avLst/>
          </a:prstGeom>
          <a:noFill/>
          <a:ln>
            <a:miter lim="800000"/>
            <a:headEnd/>
            <a:tailEnd/>
          </a:ln>
        </p:spPr>
        <p:txBody>
          <a:bodyPr anchor="ctr">
            <a:prstTxWarp prst="textNoShape">
              <a:avLst/>
            </a:prstTxWarp>
            <a:normAutofit/>
          </a:bodyPr>
          <a:lstStyle/>
          <a:p>
            <a:r>
              <a:rPr lang="en-US" sz="2500" b="1" cap="small" dirty="0" smtClean="0">
                <a:solidFill>
                  <a:schemeClr val="tx1"/>
                </a:solidFill>
                <a:ea typeface="Times New Roman" charset="0"/>
                <a:cs typeface="Times New Roman" charset="0"/>
              </a:rPr>
              <a:t>Public Comments</a:t>
            </a:r>
            <a:endParaRPr lang="en-US" sz="2500" dirty="0">
              <a:solidFill>
                <a:schemeClr val="tx1"/>
              </a:solidFill>
              <a:latin typeface="Times New Roman" charset="0"/>
              <a:ea typeface="Times New Roman" charset="0"/>
              <a:cs typeface="Times New Roman" charset="0"/>
            </a:endParaRPr>
          </a:p>
        </p:txBody>
      </p:sp>
      <p:sp>
        <p:nvSpPr>
          <p:cNvPr id="9" name="Rectangle 8"/>
          <p:cNvSpPr/>
          <p:nvPr/>
        </p:nvSpPr>
        <p:spPr>
          <a:xfrm>
            <a:off x="469353" y="2223076"/>
            <a:ext cx="8279295" cy="1400383"/>
          </a:xfrm>
          <a:prstGeom prst="rect">
            <a:avLst/>
          </a:prstGeom>
          <a:solidFill>
            <a:schemeClr val="lt1"/>
          </a:solidFill>
          <a:ln>
            <a:solidFill>
              <a:schemeClr val="tx1"/>
            </a:solidFill>
          </a:ln>
        </p:spPr>
        <p:txBody>
          <a:bodyPr wrap="square">
            <a:spAutoFit/>
          </a:bodyPr>
          <a:lstStyle/>
          <a:p>
            <a:pPr algn="ctr"/>
            <a:endParaRPr lang="en-US" sz="1800" b="1" dirty="0" smtClean="0">
              <a:solidFill>
                <a:schemeClr val="tx1"/>
              </a:solidFill>
              <a:latin typeface="+mn-lt"/>
            </a:endParaRPr>
          </a:p>
          <a:p>
            <a:pPr algn="ctr"/>
            <a:endParaRPr lang="en-US" sz="1800" b="1" dirty="0" smtClean="0">
              <a:solidFill>
                <a:schemeClr val="tx1"/>
              </a:solidFill>
              <a:latin typeface="+mn-lt"/>
            </a:endParaRPr>
          </a:p>
          <a:p>
            <a:pPr algn="ctr"/>
            <a:r>
              <a:rPr lang="en-US" sz="1800" b="1" dirty="0" smtClean="0">
                <a:solidFill>
                  <a:schemeClr val="tx1"/>
                </a:solidFill>
                <a:latin typeface="+mn-lt"/>
              </a:rPr>
              <a:t>MetlifePublicHearingCmnts@insurance.ca.gov </a:t>
            </a:r>
          </a:p>
          <a:p>
            <a:pPr algn="ctr"/>
            <a:endParaRPr lang="en-US" sz="1800" b="1" dirty="0" smtClean="0">
              <a:solidFill>
                <a:schemeClr val="tx1"/>
              </a:solidFill>
              <a:latin typeface="+mn-lt"/>
            </a:endParaRPr>
          </a:p>
          <a:p>
            <a:pPr algn="ctr"/>
            <a:endParaRPr lang="en-US" sz="130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409882" y="240491"/>
            <a:ext cx="8229600" cy="555625"/>
          </a:xfrm>
          <a:prstGeom prst="rect">
            <a:avLst/>
          </a:prstGeom>
          <a:noFill/>
          <a:ln>
            <a:miter lim="800000"/>
            <a:headEnd/>
            <a:tailEnd/>
          </a:ln>
        </p:spPr>
        <p:txBody>
          <a:bodyPr>
            <a:prstTxWarp prst="textNoShape">
              <a:avLst/>
            </a:prstTxWarp>
          </a:bodyPr>
          <a:lstStyle/>
          <a:p>
            <a:r>
              <a:rPr lang="en-US" sz="2500" b="1" cap="small" dirty="0" smtClean="0">
                <a:solidFill>
                  <a:schemeClr val="tx1"/>
                </a:solidFill>
                <a:ea typeface="Times New Roman" charset="0"/>
                <a:cs typeface="Times New Roman" charset="0"/>
              </a:rPr>
              <a:t>Life Insurance Policies</a:t>
            </a:r>
            <a:endParaRPr lang="en-US" sz="2500" b="1" cap="small" dirty="0">
              <a:solidFill>
                <a:schemeClr val="tx1"/>
              </a:solidFill>
              <a:ea typeface="Times New Roman" charset="0"/>
              <a:cs typeface="Times New Roman" charset="0"/>
            </a:endParaRPr>
          </a:p>
        </p:txBody>
      </p:sp>
      <p:sp>
        <p:nvSpPr>
          <p:cNvPr id="7" name="Rectangle 6"/>
          <p:cNvSpPr/>
          <p:nvPr/>
        </p:nvSpPr>
        <p:spPr>
          <a:xfrm>
            <a:off x="694017" y="1759237"/>
            <a:ext cx="7448210" cy="369332"/>
          </a:xfrm>
          <a:prstGeom prst="rect">
            <a:avLst/>
          </a:prstGeom>
        </p:spPr>
        <p:txBody>
          <a:bodyPr wrap="square">
            <a:spAutoFit/>
          </a:bodyPr>
          <a:lstStyle/>
          <a:p>
            <a:pPr algn="just">
              <a:spcBef>
                <a:spcPts val="600"/>
              </a:spcBef>
              <a:spcAft>
                <a:spcPts val="600"/>
              </a:spcAft>
            </a:pPr>
            <a:r>
              <a:rPr lang="en-US" sz="1800" b="1" dirty="0" smtClean="0">
                <a:solidFill>
                  <a:schemeClr val="tx1"/>
                </a:solidFill>
                <a:latin typeface="+mn-lt"/>
                <a:ea typeface="SimSun" pitchFamily="2" charset="-122"/>
              </a:rPr>
              <a:t>What is a life insurance policy?</a:t>
            </a:r>
            <a:r>
              <a:rPr lang="en-US" dirty="0" smtClean="0">
                <a:solidFill>
                  <a:schemeClr val="tx1"/>
                </a:solidFill>
                <a:latin typeface="+mn-lt"/>
                <a:ea typeface="SimSun" pitchFamily="2" charset="-122"/>
              </a:rPr>
              <a:t>  </a:t>
            </a:r>
          </a:p>
        </p:txBody>
      </p:sp>
      <p:sp>
        <p:nvSpPr>
          <p:cNvPr id="5" name="Rectangle 4"/>
          <p:cNvSpPr/>
          <p:nvPr/>
        </p:nvSpPr>
        <p:spPr>
          <a:xfrm>
            <a:off x="782917" y="2165637"/>
            <a:ext cx="7448210" cy="338554"/>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600" dirty="0" smtClean="0">
                <a:solidFill>
                  <a:schemeClr val="tx1"/>
                </a:solidFill>
                <a:latin typeface="+mn-lt"/>
              </a:rPr>
              <a:t>Two primary types of life insurance: term and whole life</a:t>
            </a:r>
            <a:r>
              <a:rPr lang="en-US" sz="1600" dirty="0" smtClean="0">
                <a:solidFill>
                  <a:srgbClr val="000000"/>
                </a:solidFill>
                <a:latin typeface="+mn-lt"/>
                <a:cs typeface="Arial"/>
              </a:rPr>
              <a:t>.</a:t>
            </a:r>
          </a:p>
        </p:txBody>
      </p:sp>
      <p:sp>
        <p:nvSpPr>
          <p:cNvPr id="8" name="Rectangle 7"/>
          <p:cNvSpPr/>
          <p:nvPr/>
        </p:nvSpPr>
        <p:spPr>
          <a:xfrm>
            <a:off x="795617" y="2540000"/>
            <a:ext cx="7448210" cy="1077218"/>
          </a:xfrm>
          <a:prstGeom prst="rect">
            <a:avLst/>
          </a:prstGeom>
        </p:spPr>
        <p:txBody>
          <a:bodyPr wrap="square">
            <a:spAutoFit/>
          </a:bodyPr>
          <a:lstStyle/>
          <a:p>
            <a:pPr marL="800100" lvl="1" indent="-342900" algn="just">
              <a:spcBef>
                <a:spcPts val="600"/>
              </a:spcBef>
              <a:spcAft>
                <a:spcPts val="600"/>
              </a:spcAft>
              <a:buFont typeface="Wingdings" pitchFamily="2" charset="2"/>
              <a:buChar char="§"/>
            </a:pPr>
            <a:r>
              <a:rPr lang="en-US" sz="1600" dirty="0" smtClean="0">
                <a:solidFill>
                  <a:schemeClr val="tx1"/>
                </a:solidFill>
                <a:latin typeface="+mn-lt"/>
                <a:cs typeface="Arial"/>
              </a:rPr>
              <a:t>In a </a:t>
            </a:r>
            <a:r>
              <a:rPr lang="en-US" sz="1600" b="1" dirty="0" smtClean="0">
                <a:solidFill>
                  <a:schemeClr val="tx1"/>
                </a:solidFill>
                <a:latin typeface="+mn-lt"/>
                <a:cs typeface="Arial"/>
              </a:rPr>
              <a:t>term life</a:t>
            </a:r>
            <a:r>
              <a:rPr lang="en-US" sz="1600" dirty="0" smtClean="0">
                <a:solidFill>
                  <a:schemeClr val="tx1"/>
                </a:solidFill>
                <a:latin typeface="+mn-lt"/>
                <a:cs typeface="Arial"/>
              </a:rPr>
              <a:t> policy, the insured pays a premium for a limited period of time. If the insured dies when the policy is in force, a death benefit is paid. There is no cash value. The policy lapses and no death benefit is paid after premium payments end. </a:t>
            </a:r>
          </a:p>
        </p:txBody>
      </p:sp>
      <p:sp>
        <p:nvSpPr>
          <p:cNvPr id="9" name="Rectangle 8"/>
          <p:cNvSpPr/>
          <p:nvPr/>
        </p:nvSpPr>
        <p:spPr>
          <a:xfrm>
            <a:off x="782917" y="3657600"/>
            <a:ext cx="7448210" cy="1323439"/>
          </a:xfrm>
          <a:prstGeom prst="rect">
            <a:avLst/>
          </a:prstGeom>
        </p:spPr>
        <p:txBody>
          <a:bodyPr wrap="square">
            <a:spAutoFit/>
          </a:bodyPr>
          <a:lstStyle/>
          <a:p>
            <a:pPr marL="800100" lvl="1" indent="-342900" algn="just">
              <a:spcAft>
                <a:spcPts val="600"/>
              </a:spcAft>
              <a:buFont typeface="Wingdings" pitchFamily="2" charset="2"/>
              <a:buChar char="§"/>
            </a:pPr>
            <a:r>
              <a:rPr lang="en-US" sz="1600" dirty="0" smtClean="0">
                <a:solidFill>
                  <a:schemeClr val="tx1"/>
                </a:solidFill>
                <a:latin typeface="+mn-lt"/>
              </a:rPr>
              <a:t>In a </a:t>
            </a:r>
            <a:r>
              <a:rPr lang="en-US" sz="1600" b="1" dirty="0" smtClean="0">
                <a:solidFill>
                  <a:schemeClr val="tx1"/>
                </a:solidFill>
                <a:latin typeface="+mn-lt"/>
              </a:rPr>
              <a:t>whole life </a:t>
            </a:r>
            <a:r>
              <a:rPr lang="en-US" sz="1600" dirty="0" smtClean="0">
                <a:solidFill>
                  <a:schemeClr val="tx1"/>
                </a:solidFill>
                <a:latin typeface="+mn-lt"/>
              </a:rPr>
              <a:t>policy, the insured pays a premium. In addition to offering a death benefit, the policy builds up a cash value. If an insured stops paying premiums, the insurer may pay itself premium out of the cash value. The policy pays a death benefit so long as the policy is in force through one of the premium sources. </a:t>
            </a:r>
          </a:p>
        </p:txBody>
      </p:sp>
      <p:sp>
        <p:nvSpPr>
          <p:cNvPr id="10" name="Rectangle 9"/>
          <p:cNvSpPr/>
          <p:nvPr/>
        </p:nvSpPr>
        <p:spPr>
          <a:xfrm>
            <a:off x="770217" y="5048537"/>
            <a:ext cx="7448210" cy="584775"/>
          </a:xfrm>
          <a:prstGeom prst="rect">
            <a:avLst/>
          </a:prstGeom>
        </p:spPr>
        <p:txBody>
          <a:bodyPr wrap="square">
            <a:spAutoFit/>
          </a:bodyPr>
          <a:lstStyle/>
          <a:p>
            <a:pPr marL="342900" indent="-342900" algn="just">
              <a:spcAft>
                <a:spcPts val="600"/>
              </a:spcAft>
              <a:buFont typeface="Wingdings" pitchFamily="2" charset="2"/>
              <a:buChar char="§"/>
            </a:pPr>
            <a:r>
              <a:rPr lang="en-US" sz="1600" b="1" dirty="0" smtClean="0">
                <a:solidFill>
                  <a:schemeClr val="tx1"/>
                </a:solidFill>
                <a:latin typeface="+mn-lt"/>
                <a:cs typeface="Times New Roman" pitchFamily="18" charset="0"/>
              </a:rPr>
              <a:t>Group life </a:t>
            </a:r>
            <a:r>
              <a:rPr lang="en-US" sz="1600" dirty="0" smtClean="0">
                <a:solidFill>
                  <a:schemeClr val="tx1"/>
                </a:solidFill>
                <a:latin typeface="+mn-lt"/>
                <a:cs typeface="Times New Roman" pitchFamily="18" charset="0"/>
              </a:rPr>
              <a:t>insurance is either term or whole life insurance covering a group of people, usually employees of a company or members of a defined group. </a:t>
            </a:r>
          </a:p>
        </p:txBody>
      </p:sp>
      <p:sp>
        <p:nvSpPr>
          <p:cNvPr id="11" name="Rectangle 10"/>
          <p:cNvSpPr/>
          <p:nvPr/>
        </p:nvSpPr>
        <p:spPr>
          <a:xfrm>
            <a:off x="782917" y="5708937"/>
            <a:ext cx="7448210" cy="584775"/>
          </a:xfrm>
          <a:prstGeom prst="rect">
            <a:avLst/>
          </a:prstGeom>
        </p:spPr>
        <p:txBody>
          <a:bodyPr wrap="square">
            <a:spAutoFit/>
          </a:bodyPr>
          <a:lstStyle/>
          <a:p>
            <a:pPr marL="342900" indent="-342900" algn="just">
              <a:spcAft>
                <a:spcPts val="600"/>
              </a:spcAft>
              <a:buFont typeface="Wingdings" pitchFamily="2" charset="2"/>
              <a:buChar char="§"/>
            </a:pPr>
            <a:r>
              <a:rPr lang="en-US" sz="1600" dirty="0" smtClean="0">
                <a:solidFill>
                  <a:srgbClr val="000000"/>
                </a:solidFill>
                <a:latin typeface="+mn-lt"/>
                <a:cs typeface="Times New Roman" pitchFamily="18" charset="0"/>
              </a:rPr>
              <a:t>Because benefits generally do not become due until many years or decades in the future, a life policy is a long-term promise by an insurer.</a:t>
            </a:r>
            <a:endParaRPr lang="en-US" sz="1600" dirty="0">
              <a:solidFill>
                <a:schemeClr val="tx1"/>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440879" y="286988"/>
            <a:ext cx="8229600" cy="555625"/>
          </a:xfrm>
          <a:prstGeom prst="rect">
            <a:avLst/>
          </a:prstGeom>
          <a:noFill/>
          <a:ln>
            <a:miter lim="800000"/>
            <a:headEnd/>
            <a:tailEnd/>
          </a:ln>
        </p:spPr>
        <p:txBody>
          <a:bodyPr>
            <a:prstTxWarp prst="textNoShape">
              <a:avLst/>
            </a:prstTxWarp>
          </a:bodyPr>
          <a:lstStyle/>
          <a:p>
            <a:r>
              <a:rPr lang="en-US" sz="2500" b="1" cap="small" dirty="0" smtClean="0">
                <a:solidFill>
                  <a:schemeClr val="tx1"/>
                </a:solidFill>
                <a:ea typeface="Times New Roman" charset="0"/>
                <a:cs typeface="Times New Roman" charset="0"/>
              </a:rPr>
              <a:t>Annuity Contracts</a:t>
            </a:r>
            <a:endParaRPr lang="en-US" sz="2500" b="1" cap="small" dirty="0">
              <a:solidFill>
                <a:schemeClr val="tx1"/>
              </a:solidFill>
              <a:ea typeface="Times New Roman" charset="0"/>
              <a:cs typeface="Times New Roman" charset="0"/>
            </a:endParaRPr>
          </a:p>
        </p:txBody>
      </p:sp>
      <p:sp>
        <p:nvSpPr>
          <p:cNvPr id="4" name="Rectangle 3"/>
          <p:cNvSpPr/>
          <p:nvPr/>
        </p:nvSpPr>
        <p:spPr>
          <a:xfrm>
            <a:off x="795431" y="1714307"/>
            <a:ext cx="7448210" cy="369332"/>
          </a:xfrm>
          <a:prstGeom prst="rect">
            <a:avLst/>
          </a:prstGeom>
        </p:spPr>
        <p:txBody>
          <a:bodyPr wrap="square">
            <a:spAutoFit/>
          </a:bodyPr>
          <a:lstStyle/>
          <a:p>
            <a:pPr algn="just">
              <a:spcBef>
                <a:spcPts val="600"/>
              </a:spcBef>
              <a:spcAft>
                <a:spcPts val="600"/>
              </a:spcAft>
            </a:pPr>
            <a:r>
              <a:rPr lang="en-US" sz="1800" b="1" dirty="0" smtClean="0">
                <a:solidFill>
                  <a:schemeClr val="tx1"/>
                </a:solidFill>
                <a:latin typeface="+mn-lt"/>
                <a:ea typeface="SimSun" pitchFamily="2" charset="-122"/>
              </a:rPr>
              <a:t>What is an annuity contract?</a:t>
            </a:r>
            <a:r>
              <a:rPr lang="en-US" sz="1800" dirty="0" smtClean="0">
                <a:solidFill>
                  <a:schemeClr val="tx1"/>
                </a:solidFill>
                <a:latin typeface="+mn-lt"/>
                <a:ea typeface="SimSun" pitchFamily="2" charset="-122"/>
              </a:rPr>
              <a:t> </a:t>
            </a:r>
          </a:p>
        </p:txBody>
      </p:sp>
      <p:sp>
        <p:nvSpPr>
          <p:cNvPr id="5" name="Rectangle 4"/>
          <p:cNvSpPr/>
          <p:nvPr/>
        </p:nvSpPr>
        <p:spPr>
          <a:xfrm>
            <a:off x="871631" y="2120707"/>
            <a:ext cx="7448210" cy="923330"/>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800" dirty="0" smtClean="0">
                <a:solidFill>
                  <a:schemeClr val="tx1"/>
                </a:solidFill>
                <a:latin typeface="+mn-lt"/>
              </a:rPr>
              <a:t>A contract between an owner and an insurer, where, in exchange for premium payments, the insurer promises to make periodic payments to an annuitant.</a:t>
            </a:r>
          </a:p>
        </p:txBody>
      </p:sp>
      <p:sp>
        <p:nvSpPr>
          <p:cNvPr id="7" name="Rectangle 6"/>
          <p:cNvSpPr/>
          <p:nvPr/>
        </p:nvSpPr>
        <p:spPr>
          <a:xfrm>
            <a:off x="846231" y="3073400"/>
            <a:ext cx="7448210" cy="923330"/>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800" dirty="0" smtClean="0">
                <a:solidFill>
                  <a:schemeClr val="tx1"/>
                </a:solidFill>
                <a:latin typeface="+mn-lt"/>
              </a:rPr>
              <a:t>There are many different types of annuities.  All annuities are in either the “pay-in” or deferred status, or the “pay-out” or annuitized status.</a:t>
            </a:r>
          </a:p>
        </p:txBody>
      </p:sp>
      <p:sp>
        <p:nvSpPr>
          <p:cNvPr id="8" name="Rectangle 7"/>
          <p:cNvSpPr/>
          <p:nvPr/>
        </p:nvSpPr>
        <p:spPr>
          <a:xfrm>
            <a:off x="858931" y="3987607"/>
            <a:ext cx="7448210" cy="369332"/>
          </a:xfrm>
          <a:prstGeom prst="rect">
            <a:avLst/>
          </a:prstGeom>
        </p:spPr>
        <p:txBody>
          <a:bodyPr wrap="square">
            <a:spAutoFit/>
          </a:bodyPr>
          <a:lstStyle/>
          <a:p>
            <a:pPr marL="342900" indent="-342900" algn="just">
              <a:spcAft>
                <a:spcPts val="600"/>
              </a:spcAft>
              <a:buFont typeface="Wingdings" pitchFamily="2" charset="2"/>
              <a:buChar char="§"/>
            </a:pPr>
            <a:r>
              <a:rPr lang="en-US" sz="1800" dirty="0" smtClean="0">
                <a:solidFill>
                  <a:schemeClr val="tx1"/>
                </a:solidFill>
                <a:latin typeface="+mn-lt"/>
              </a:rPr>
              <a:t>Payments begin on a maturity date or annuity commencement date.</a:t>
            </a:r>
            <a:endParaRPr lang="en-US" sz="1800" dirty="0">
              <a:solidFill>
                <a:schemeClr val="tx1"/>
              </a:solidFill>
              <a:latin typeface="+mn-lt"/>
              <a:cs typeface="Times New Roman" pitchFamily="18" charset="0"/>
            </a:endParaRPr>
          </a:p>
        </p:txBody>
      </p:sp>
      <p:sp>
        <p:nvSpPr>
          <p:cNvPr id="9" name="Rectangle 8"/>
          <p:cNvSpPr/>
          <p:nvPr/>
        </p:nvSpPr>
        <p:spPr>
          <a:xfrm>
            <a:off x="858931" y="4381307"/>
            <a:ext cx="7448210" cy="369332"/>
          </a:xfrm>
          <a:prstGeom prst="rect">
            <a:avLst/>
          </a:prstGeom>
        </p:spPr>
        <p:txBody>
          <a:bodyPr wrap="square">
            <a:spAutoFit/>
          </a:bodyPr>
          <a:lstStyle/>
          <a:p>
            <a:pPr marL="342900" indent="-342900" algn="just">
              <a:spcAft>
                <a:spcPts val="600"/>
              </a:spcAft>
              <a:buFont typeface="Wingdings" pitchFamily="2" charset="2"/>
              <a:buChar char="§"/>
            </a:pPr>
            <a:r>
              <a:rPr lang="en-US" sz="1800" dirty="0" smtClean="0">
                <a:solidFill>
                  <a:schemeClr val="tx1"/>
                </a:solidFill>
                <a:latin typeface="+mn-lt"/>
              </a:rPr>
              <a:t>Payments may be for a guaranteed period, for life, or for both.</a:t>
            </a:r>
          </a:p>
        </p:txBody>
      </p:sp>
      <p:sp>
        <p:nvSpPr>
          <p:cNvPr id="10" name="Rectangle 9"/>
          <p:cNvSpPr/>
          <p:nvPr/>
        </p:nvSpPr>
        <p:spPr>
          <a:xfrm>
            <a:off x="858931" y="4825807"/>
            <a:ext cx="7448210" cy="369332"/>
          </a:xfrm>
          <a:prstGeom prst="rect">
            <a:avLst/>
          </a:prstGeom>
        </p:spPr>
        <p:txBody>
          <a:bodyPr wrap="square">
            <a:spAutoFit/>
          </a:bodyPr>
          <a:lstStyle/>
          <a:p>
            <a:pPr marL="342900" indent="-342900" algn="just">
              <a:spcAft>
                <a:spcPts val="600"/>
              </a:spcAft>
              <a:buFont typeface="Wingdings" pitchFamily="2" charset="2"/>
              <a:buChar char="§"/>
            </a:pPr>
            <a:r>
              <a:rPr lang="en-US" sz="1800" dirty="0" smtClean="0">
                <a:solidFill>
                  <a:schemeClr val="tx1"/>
                </a:solidFill>
                <a:latin typeface="+mn-lt"/>
              </a:rPr>
              <a:t>Payments generally also due upon death of the owner or annuitant.</a:t>
            </a:r>
          </a:p>
        </p:txBody>
      </p:sp>
      <p:sp>
        <p:nvSpPr>
          <p:cNvPr id="11" name="Rectangle 10"/>
          <p:cNvSpPr/>
          <p:nvPr/>
        </p:nvSpPr>
        <p:spPr>
          <a:xfrm>
            <a:off x="871631" y="5295707"/>
            <a:ext cx="7448210" cy="923330"/>
          </a:xfrm>
          <a:prstGeom prst="rect">
            <a:avLst/>
          </a:prstGeom>
        </p:spPr>
        <p:txBody>
          <a:bodyPr wrap="square">
            <a:spAutoFit/>
          </a:bodyPr>
          <a:lstStyle/>
          <a:p>
            <a:pPr marL="342900" indent="-342900" algn="just">
              <a:spcAft>
                <a:spcPts val="600"/>
              </a:spcAft>
              <a:buFont typeface="Wingdings" pitchFamily="2" charset="2"/>
              <a:buChar char="§"/>
            </a:pPr>
            <a:r>
              <a:rPr lang="en-US" sz="1800" dirty="0" smtClean="0">
                <a:solidFill>
                  <a:srgbClr val="000000"/>
                </a:solidFill>
                <a:latin typeface="+mn-lt"/>
                <a:cs typeface="Times New Roman" pitchFamily="18" charset="0"/>
              </a:rPr>
              <a:t>Payments may not become due until many years in the future and also may include a death benefit, making an annuity contract a long term promise by the insurer.</a:t>
            </a:r>
            <a:endParaRPr lang="en-US" sz="1800" dirty="0">
              <a:solidFill>
                <a:schemeClr val="tx1"/>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425380" y="193997"/>
            <a:ext cx="8229600" cy="555625"/>
          </a:xfrm>
          <a:prstGeom prst="rect">
            <a:avLst/>
          </a:prstGeom>
          <a:noFill/>
          <a:ln>
            <a:miter lim="800000"/>
            <a:headEnd/>
            <a:tailEnd/>
          </a:ln>
        </p:spPr>
        <p:txBody>
          <a:bodyPr>
            <a:prstTxWarp prst="textNoShape">
              <a:avLst/>
            </a:prstTxWarp>
          </a:bodyPr>
          <a:lstStyle/>
          <a:p>
            <a:r>
              <a:rPr lang="en-US" sz="2500" b="1" cap="small" dirty="0" smtClean="0">
                <a:solidFill>
                  <a:schemeClr val="tx1"/>
                </a:solidFill>
                <a:ea typeface="Times New Roman" charset="0"/>
                <a:cs typeface="Times New Roman" charset="0"/>
              </a:rPr>
              <a:t>The Problem of Unpaid Benefits</a:t>
            </a:r>
            <a:endParaRPr lang="en-US" sz="2500" b="1" cap="small" dirty="0">
              <a:solidFill>
                <a:schemeClr val="tx1"/>
              </a:solidFill>
              <a:ea typeface="Times New Roman" charset="0"/>
              <a:cs typeface="Times New Roman" charset="0"/>
            </a:endParaRPr>
          </a:p>
        </p:txBody>
      </p:sp>
      <p:sp>
        <p:nvSpPr>
          <p:cNvPr id="4" name="Rectangle 3"/>
          <p:cNvSpPr/>
          <p:nvPr/>
        </p:nvSpPr>
        <p:spPr>
          <a:xfrm>
            <a:off x="1152940" y="2224787"/>
            <a:ext cx="6967330" cy="1015663"/>
          </a:xfrm>
          <a:prstGeom prst="rect">
            <a:avLst/>
          </a:prstGeom>
        </p:spPr>
        <p:txBody>
          <a:bodyPr wrap="square">
            <a:spAutoFit/>
          </a:bodyPr>
          <a:lstStyle/>
          <a:p>
            <a:r>
              <a:rPr lang="en-US" sz="2000" dirty="0" smtClean="0">
                <a:solidFill>
                  <a:schemeClr val="tx1"/>
                </a:solidFill>
                <a:latin typeface="Times New Roman" pitchFamily="18" charset="0"/>
                <a:cs typeface="Times New Roman" pitchFamily="18" charset="0"/>
              </a:rPr>
              <a:t>“ . . . hundreds of millions of dollars in life insurance goes unclaimed each year for one simple reason: the beneficiaries do not know the money exists.”           </a:t>
            </a:r>
            <a:endParaRPr lang="en-US" sz="2000" dirty="0">
              <a:solidFill>
                <a:schemeClr val="tx1"/>
              </a:solidFill>
              <a:latin typeface="Times New Roman" pitchFamily="18" charset="0"/>
              <a:cs typeface="Times New Roman" pitchFamily="18" charset="0"/>
            </a:endParaRPr>
          </a:p>
        </p:txBody>
      </p:sp>
      <p:sp>
        <p:nvSpPr>
          <p:cNvPr id="7" name="Rectangle 6"/>
          <p:cNvSpPr/>
          <p:nvPr/>
        </p:nvSpPr>
        <p:spPr bwMode="auto">
          <a:xfrm>
            <a:off x="1239081" y="1031693"/>
            <a:ext cx="6210300" cy="797107"/>
          </a:xfrm>
          <a:prstGeom prst="rect">
            <a:avLst/>
          </a:prstGeom>
          <a:ln cmpd="sng">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000" b="1" dirty="0" smtClean="0">
                <a:solidFill>
                  <a:schemeClr val="tx1"/>
                </a:solidFill>
                <a:cs typeface="Times New Roman" pitchFamily="18" charset="0"/>
              </a:rPr>
              <a:t>The existence of unpaid benefits is a serious problem in the life insurance industry.</a:t>
            </a:r>
            <a:endParaRPr lang="en-US" sz="2000" b="1" dirty="0">
              <a:solidFill>
                <a:schemeClr val="tx1"/>
              </a:solidFill>
              <a:cs typeface="Times New Roman" pitchFamily="18" charset="0"/>
            </a:endParaRPr>
          </a:p>
        </p:txBody>
      </p:sp>
      <p:sp>
        <p:nvSpPr>
          <p:cNvPr id="5" name="Rectangle 4"/>
          <p:cNvSpPr/>
          <p:nvPr/>
        </p:nvSpPr>
        <p:spPr>
          <a:xfrm>
            <a:off x="1140240" y="3419614"/>
            <a:ext cx="6967330" cy="707886"/>
          </a:xfrm>
          <a:prstGeom prst="rect">
            <a:avLst/>
          </a:prstGeom>
        </p:spPr>
        <p:txBody>
          <a:bodyPr wrap="square">
            <a:spAutoFit/>
          </a:bodyPr>
          <a:lstStyle/>
          <a:p>
            <a:r>
              <a:rPr lang="en-US" sz="2000" dirty="0" smtClean="0">
                <a:solidFill>
                  <a:schemeClr val="tx1"/>
                </a:solidFill>
                <a:latin typeface="Times New Roman" pitchFamily="18" charset="0"/>
                <a:cs typeface="Times New Roman" pitchFamily="18" charset="0"/>
              </a:rPr>
              <a:t>           “It is difficult to accurately estimate the extent of</a:t>
            </a:r>
          </a:p>
          <a:p>
            <a:r>
              <a:rPr lang="en-US" sz="2000" dirty="0" smtClean="0">
                <a:solidFill>
                  <a:schemeClr val="tx1"/>
                </a:solidFill>
                <a:latin typeface="Times New Roman" pitchFamily="18" charset="0"/>
                <a:cs typeface="Times New Roman" pitchFamily="18" charset="0"/>
              </a:rPr>
              <a:t>             unclaimed life insurance policies.”</a:t>
            </a:r>
          </a:p>
        </p:txBody>
      </p:sp>
      <p:sp>
        <p:nvSpPr>
          <p:cNvPr id="8" name="Rectangle 7"/>
          <p:cNvSpPr/>
          <p:nvPr/>
        </p:nvSpPr>
        <p:spPr>
          <a:xfrm>
            <a:off x="1140240" y="4229100"/>
            <a:ext cx="6967330" cy="1323439"/>
          </a:xfrm>
          <a:prstGeom prst="rect">
            <a:avLst/>
          </a:prstGeom>
        </p:spPr>
        <p:txBody>
          <a:bodyPr wrap="square">
            <a:spAutoFit/>
          </a:bodyPr>
          <a:lstStyle/>
          <a:p>
            <a:r>
              <a:rPr lang="en-US" sz="2000" dirty="0" smtClean="0">
                <a:solidFill>
                  <a:schemeClr val="tx1"/>
                </a:solidFill>
                <a:latin typeface="Times New Roman" pitchFamily="18" charset="0"/>
                <a:cs typeface="Times New Roman" pitchFamily="18" charset="0"/>
              </a:rPr>
              <a:t>                      “‘Whether the companies have good recordkeeping I</a:t>
            </a:r>
          </a:p>
          <a:p>
            <a:r>
              <a:rPr lang="en-US" sz="2000" dirty="0" smtClean="0">
                <a:solidFill>
                  <a:schemeClr val="tx1"/>
                </a:solidFill>
                <a:latin typeface="Times New Roman" pitchFamily="18" charset="0"/>
                <a:cs typeface="Times New Roman" pitchFamily="18" charset="0"/>
              </a:rPr>
              <a:t>                       honestly don’t know, but I strongly doubt it.’” 	    	        (</a:t>
            </a:r>
            <a:r>
              <a:rPr lang="en-US" sz="1800" dirty="0" smtClean="0">
                <a:solidFill>
                  <a:schemeClr val="tx1"/>
                </a:solidFill>
                <a:latin typeface="Times New Roman" pitchFamily="18" charset="0"/>
                <a:cs typeface="Times New Roman" pitchFamily="18" charset="0"/>
              </a:rPr>
              <a:t>quoting Joseph M. Belth, Professor Emeritus of</a:t>
            </a:r>
          </a:p>
          <a:p>
            <a:r>
              <a:rPr lang="en-US" sz="1800" dirty="0" smtClean="0">
                <a:solidFill>
                  <a:schemeClr val="tx1"/>
                </a:solidFill>
                <a:latin typeface="Times New Roman" pitchFamily="18" charset="0"/>
                <a:cs typeface="Times New Roman" pitchFamily="18" charset="0"/>
              </a:rPr>
              <a:t>                          Insurance at Indiana University</a:t>
            </a:r>
            <a:r>
              <a:rPr lang="en-US" sz="2000" dirty="0" smtClean="0">
                <a:solidFill>
                  <a:schemeClr val="tx1"/>
                </a:solidFill>
                <a:latin typeface="Times New Roman" pitchFamily="18" charset="0"/>
                <a:cs typeface="Times New Roman" pitchFamily="18" charset="0"/>
              </a:rPr>
              <a:t>)</a:t>
            </a:r>
          </a:p>
        </p:txBody>
      </p:sp>
      <p:sp>
        <p:nvSpPr>
          <p:cNvPr id="9" name="Rectangle 8"/>
          <p:cNvSpPr/>
          <p:nvPr/>
        </p:nvSpPr>
        <p:spPr>
          <a:xfrm>
            <a:off x="1127540" y="5793487"/>
            <a:ext cx="6967330" cy="400110"/>
          </a:xfrm>
          <a:prstGeom prst="rect">
            <a:avLst/>
          </a:prstGeom>
        </p:spPr>
        <p:txBody>
          <a:bodyPr wrap="square">
            <a:spAutoFit/>
          </a:bodyPr>
          <a:lstStyle/>
          <a:p>
            <a:r>
              <a:rPr lang="en-US" sz="2000" i="1" dirty="0" smtClean="0">
                <a:solidFill>
                  <a:schemeClr val="tx1"/>
                </a:solidFill>
                <a:latin typeface="Times New Roman" pitchFamily="18" charset="0"/>
                <a:cs typeface="Times New Roman" pitchFamily="18" charset="0"/>
              </a:rPr>
              <a:t>New York Times</a:t>
            </a:r>
            <a:r>
              <a:rPr lang="en-US" sz="2000" dirty="0" smtClean="0">
                <a:solidFill>
                  <a:schemeClr val="tx1"/>
                </a:solidFill>
                <a:latin typeface="Times New Roman" pitchFamily="18" charset="0"/>
                <a:cs typeface="Times New Roman" pitchFamily="18" charset="0"/>
              </a:rPr>
              <a:t>, February 25, 2011</a:t>
            </a:r>
            <a:endParaRPr lang="en-US"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4956" y="1037710"/>
            <a:ext cx="7430948" cy="523220"/>
          </a:xfrm>
          <a:prstGeom prst="rect">
            <a:avLst/>
          </a:prstGeom>
          <a:solidFill>
            <a:schemeClr val="bg1"/>
          </a:solidFill>
          <a:ln w="38100">
            <a:solidFill>
              <a:schemeClr val="tx1"/>
            </a:solidFill>
          </a:ln>
        </p:spPr>
        <p:txBody>
          <a:bodyPr wrap="square" rtlCol="0">
            <a:spAutoFit/>
          </a:bodyPr>
          <a:lstStyle/>
          <a:p>
            <a:pPr algn="ctr" fontAlgn="base">
              <a:spcBef>
                <a:spcPct val="0"/>
              </a:spcBef>
              <a:spcAft>
                <a:spcPct val="0"/>
              </a:spcAft>
            </a:pPr>
            <a:r>
              <a:rPr lang="en-US" b="1" dirty="0" smtClean="0">
                <a:solidFill>
                  <a:srgbClr val="000000"/>
                </a:solidFill>
                <a:latin typeface="+mn-lt"/>
              </a:rPr>
              <a:t>The Department is looking to determine whether certain life insurance industry practices violate California’s insurance laws</a:t>
            </a:r>
            <a:endParaRPr lang="en-US" b="1" dirty="0">
              <a:solidFill>
                <a:srgbClr val="000000"/>
              </a:solidFill>
              <a:latin typeface="+mn-lt"/>
            </a:endParaRPr>
          </a:p>
        </p:txBody>
      </p:sp>
      <p:sp>
        <p:nvSpPr>
          <p:cNvPr id="8" name="Title 1"/>
          <p:cNvSpPr>
            <a:spLocks noGrp="1"/>
          </p:cNvSpPr>
          <p:nvPr>
            <p:ph type="title"/>
          </p:nvPr>
        </p:nvSpPr>
        <p:spPr bwMode="auto">
          <a:xfrm>
            <a:off x="190501" y="223382"/>
            <a:ext cx="8851901" cy="714692"/>
          </a:xfrm>
          <a:prstGeom prst="rect">
            <a:avLst/>
          </a:prstGeom>
          <a:noFill/>
          <a:ln>
            <a:miter lim="800000"/>
            <a:headEnd/>
            <a:tailEnd/>
          </a:ln>
        </p:spPr>
        <p:txBody>
          <a:bodyPr>
            <a:prstTxWarp prst="textNoShape">
              <a:avLst/>
            </a:prstTxWarp>
            <a:normAutofit fontScale="90000"/>
          </a:bodyPr>
          <a:lstStyle/>
          <a:p>
            <a:r>
              <a:rPr lang="en-US" sz="2500" b="1" cap="small" dirty="0" smtClean="0">
                <a:solidFill>
                  <a:schemeClr val="tx1"/>
                </a:solidFill>
                <a:ea typeface="Times New Roman" charset="0"/>
                <a:cs typeface="Times New Roman" charset="0"/>
              </a:rPr>
              <a:t>Potential Violations of</a:t>
            </a:r>
            <a:br>
              <a:rPr lang="en-US" sz="2500" b="1" cap="small" dirty="0" smtClean="0">
                <a:solidFill>
                  <a:schemeClr val="tx1"/>
                </a:solidFill>
                <a:ea typeface="Times New Roman" charset="0"/>
                <a:cs typeface="Times New Roman" charset="0"/>
              </a:rPr>
            </a:br>
            <a:r>
              <a:rPr lang="en-US" sz="2500" b="1" cap="small" dirty="0" smtClean="0">
                <a:solidFill>
                  <a:schemeClr val="tx1"/>
                </a:solidFill>
                <a:ea typeface="Times New Roman" charset="0"/>
                <a:cs typeface="Times New Roman" charset="0"/>
              </a:rPr>
              <a:t>California’s Insurance Law</a:t>
            </a:r>
            <a:r>
              <a:rPr lang="en-US" sz="2500" b="1" cap="small" dirty="0" smtClean="0">
                <a:solidFill>
                  <a:schemeClr val="tx1"/>
                </a:solidFill>
                <a:latin typeface="+mn-lt"/>
                <a:ea typeface="Times New Roman" charset="0"/>
                <a:cs typeface="Times New Roman" charset="0"/>
              </a:rPr>
              <a:t>s</a:t>
            </a:r>
            <a:endParaRPr lang="en-US" sz="2500" b="1" cap="small" dirty="0">
              <a:solidFill>
                <a:schemeClr val="tx1"/>
              </a:solidFill>
              <a:latin typeface="+mn-lt"/>
              <a:ea typeface="Times New Roman" charset="0"/>
              <a:cs typeface="Times New Roman" charset="0"/>
            </a:endParaRPr>
          </a:p>
        </p:txBody>
      </p:sp>
      <p:sp>
        <p:nvSpPr>
          <p:cNvPr id="7" name="Rectangle 6"/>
          <p:cNvSpPr/>
          <p:nvPr/>
        </p:nvSpPr>
        <p:spPr>
          <a:xfrm>
            <a:off x="845596" y="1752248"/>
            <a:ext cx="7418551" cy="1015663"/>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pPr fontAlgn="base">
              <a:spcBef>
                <a:spcPct val="0"/>
              </a:spcBef>
              <a:spcAft>
                <a:spcPct val="0"/>
              </a:spcAft>
            </a:pPr>
            <a:r>
              <a:rPr lang="en-US" sz="1200" dirty="0" smtClean="0">
                <a:solidFill>
                  <a:srgbClr val="000000"/>
                </a:solidFill>
                <a:latin typeface="Times New Roman" pitchFamily="18" charset="0"/>
                <a:cs typeface="Times New Roman" pitchFamily="18" charset="0"/>
              </a:rPr>
              <a:t>Pursuant to California insurance law, an insurance company engages in unfair claims settlement practice by:</a:t>
            </a:r>
          </a:p>
          <a:p>
            <a:r>
              <a:rPr lang="en-US" sz="1200" dirty="0" smtClean="0">
                <a:solidFill>
                  <a:srgbClr val="000000"/>
                </a:solidFill>
                <a:latin typeface="Times New Roman" pitchFamily="18" charset="0"/>
                <a:cs typeface="Times New Roman" pitchFamily="18" charset="0"/>
              </a:rPr>
              <a:t>“Failing to adopt and implement reasonable standards for the prompt investigation and processing of claims arising under insurance policies,” and </a:t>
            </a:r>
          </a:p>
          <a:p>
            <a:r>
              <a:rPr lang="en-US" sz="1200" dirty="0" smtClean="0">
                <a:solidFill>
                  <a:srgbClr val="000000"/>
                </a:solidFill>
                <a:latin typeface="Times New Roman" pitchFamily="18" charset="0"/>
                <a:cs typeface="Times New Roman" pitchFamily="18" charset="0"/>
              </a:rPr>
              <a:t>“Not attempting in good faith to effectuate prompt, fair, and equitable settlements of claims in which liability has become reasonably clear.”  </a:t>
            </a:r>
            <a:r>
              <a:rPr lang="en-US" sz="1200" b="1" dirty="0" smtClean="0">
                <a:solidFill>
                  <a:srgbClr val="000000"/>
                </a:solidFill>
                <a:latin typeface="Times New Roman" pitchFamily="18" charset="0"/>
                <a:cs typeface="Times New Roman" pitchFamily="18" charset="0"/>
              </a:rPr>
              <a:t>Cal. Ins. Code § 790.03(h)(3),(5). </a:t>
            </a:r>
          </a:p>
        </p:txBody>
      </p:sp>
      <p:sp>
        <p:nvSpPr>
          <p:cNvPr id="9" name="Rectangle 8"/>
          <p:cNvSpPr/>
          <p:nvPr/>
        </p:nvSpPr>
        <p:spPr>
          <a:xfrm>
            <a:off x="839246" y="4743098"/>
            <a:ext cx="7418551" cy="830997"/>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r>
              <a:rPr lang="en-US" sz="1200" dirty="0" smtClean="0">
                <a:solidFill>
                  <a:srgbClr val="000000"/>
                </a:solidFill>
                <a:latin typeface="Times New Roman" pitchFamily="18" charset="0"/>
                <a:cs typeface="Times New Roman" pitchFamily="18" charset="0"/>
              </a:rPr>
              <a:t>“[Any insurer] that fails or refuses to pay the proceeds of, or payments under, any policy of life insurance issued by it within 30 days after the date of death of the insured shall pay interest, at a rate not less than the then current rate of interest on death proceeds left on deposit with the insurer computed from the date of the insured's death…” </a:t>
            </a:r>
            <a:r>
              <a:rPr lang="en-US" sz="1200" b="1" dirty="0" smtClean="0">
                <a:solidFill>
                  <a:srgbClr val="000000"/>
                </a:solidFill>
                <a:latin typeface="Times New Roman" pitchFamily="18" charset="0"/>
                <a:cs typeface="Times New Roman" pitchFamily="18" charset="0"/>
              </a:rPr>
              <a:t>Cal. Ins. Code § 10172.5(a). </a:t>
            </a:r>
          </a:p>
        </p:txBody>
      </p:sp>
      <p:sp>
        <p:nvSpPr>
          <p:cNvPr id="11" name="Rectangle 10"/>
          <p:cNvSpPr/>
          <p:nvPr/>
        </p:nvSpPr>
        <p:spPr>
          <a:xfrm>
            <a:off x="851946" y="3701698"/>
            <a:ext cx="7418551" cy="830997"/>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r>
              <a:rPr lang="en-US" sz="1200" dirty="0" smtClean="0">
                <a:solidFill>
                  <a:srgbClr val="000000"/>
                </a:solidFill>
                <a:latin typeface="Times New Roman" pitchFamily="18" charset="0"/>
                <a:cs typeface="Times New Roman" pitchFamily="18" charset="0"/>
              </a:rPr>
              <a:t>“In any case in which interest on the proceeds of, or payments under, any policy of life insurance, credit life insurance, or accidental death insurance becomes payable pursuant to subdivision (a), the insurer shall notify the named beneficiary or beneficiaries at their last known address that interest will be paid on the proceeds of, or payments under, that policy from the date of death of the named insured.” </a:t>
            </a:r>
            <a:r>
              <a:rPr lang="en-US" sz="1200" b="1" dirty="0" smtClean="0">
                <a:solidFill>
                  <a:srgbClr val="000000"/>
                </a:solidFill>
                <a:latin typeface="Times New Roman" pitchFamily="18" charset="0"/>
                <a:cs typeface="Times New Roman" pitchFamily="18" charset="0"/>
              </a:rPr>
              <a:t>Cal. Ins. Code § 10172.5(c). </a:t>
            </a:r>
          </a:p>
        </p:txBody>
      </p:sp>
      <p:sp>
        <p:nvSpPr>
          <p:cNvPr id="12" name="Rectangle 11"/>
          <p:cNvSpPr/>
          <p:nvPr/>
        </p:nvSpPr>
        <p:spPr>
          <a:xfrm>
            <a:off x="851946" y="3028598"/>
            <a:ext cx="7418551" cy="461665"/>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r>
              <a:rPr lang="en-US" sz="1200" dirty="0" smtClean="0">
                <a:solidFill>
                  <a:srgbClr val="000000"/>
                </a:solidFill>
                <a:latin typeface="Times New Roman" pitchFamily="18" charset="0"/>
                <a:cs typeface="Times New Roman" pitchFamily="18" charset="0"/>
              </a:rPr>
              <a:t>“Whenever possible payment shall be made within 30 days after the date of death of the insured.”</a:t>
            </a:r>
          </a:p>
          <a:p>
            <a:r>
              <a:rPr lang="en-US" sz="1200" b="1" dirty="0" smtClean="0">
                <a:solidFill>
                  <a:srgbClr val="000000"/>
                </a:solidFill>
                <a:latin typeface="Times New Roman" pitchFamily="18" charset="0"/>
                <a:cs typeface="Times New Roman" pitchFamily="18" charset="0"/>
              </a:rPr>
              <a:t>Cal. Ins. Code § 10172.5(b).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4956" y="1037710"/>
            <a:ext cx="7430948" cy="523220"/>
          </a:xfrm>
          <a:prstGeom prst="rect">
            <a:avLst/>
          </a:prstGeom>
          <a:solidFill>
            <a:schemeClr val="bg1"/>
          </a:solidFill>
          <a:ln w="38100">
            <a:solidFill>
              <a:schemeClr val="tx1"/>
            </a:solidFill>
          </a:ln>
        </p:spPr>
        <p:txBody>
          <a:bodyPr wrap="square" rtlCol="0">
            <a:spAutoFit/>
          </a:bodyPr>
          <a:lstStyle/>
          <a:p>
            <a:pPr algn="ctr" fontAlgn="base">
              <a:spcBef>
                <a:spcPct val="0"/>
              </a:spcBef>
              <a:spcAft>
                <a:spcPct val="0"/>
              </a:spcAft>
            </a:pPr>
            <a:r>
              <a:rPr lang="en-US" b="1" dirty="0" smtClean="0">
                <a:solidFill>
                  <a:srgbClr val="000000"/>
                </a:solidFill>
                <a:latin typeface="+mn-lt"/>
              </a:rPr>
              <a:t>The Department is looking to determine whether certain life insurance industry practices violate California’s insurance laws</a:t>
            </a:r>
            <a:endParaRPr lang="en-US" b="1" dirty="0">
              <a:solidFill>
                <a:srgbClr val="000000"/>
              </a:solidFill>
              <a:latin typeface="+mn-lt"/>
            </a:endParaRPr>
          </a:p>
        </p:txBody>
      </p:sp>
      <p:sp>
        <p:nvSpPr>
          <p:cNvPr id="4" name="Rectangle 3"/>
          <p:cNvSpPr/>
          <p:nvPr/>
        </p:nvSpPr>
        <p:spPr>
          <a:xfrm>
            <a:off x="782096" y="3479448"/>
            <a:ext cx="7418551" cy="738664"/>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r>
              <a:rPr lang="en-US" sz="1200"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The commissioner may suspend the certificate of authority of an insurer for not exceeding one year whenever he finds, after proper hearing following notice, that such insurer engages in any of the following practices: * * * (b) Not carrying out its contracts in good faith.” </a:t>
            </a:r>
            <a:r>
              <a:rPr lang="en-US" b="1" dirty="0" smtClean="0">
                <a:solidFill>
                  <a:srgbClr val="000000"/>
                </a:solidFill>
                <a:latin typeface="Times New Roman" pitchFamily="18" charset="0"/>
                <a:cs typeface="Times New Roman" pitchFamily="18" charset="0"/>
              </a:rPr>
              <a:t>Cal. Ins. Code § 704 .</a:t>
            </a:r>
          </a:p>
        </p:txBody>
      </p:sp>
      <p:sp>
        <p:nvSpPr>
          <p:cNvPr id="8" name="Title 1"/>
          <p:cNvSpPr>
            <a:spLocks noGrp="1"/>
          </p:cNvSpPr>
          <p:nvPr>
            <p:ph type="title"/>
          </p:nvPr>
        </p:nvSpPr>
        <p:spPr bwMode="auto">
          <a:xfrm>
            <a:off x="190501" y="223382"/>
            <a:ext cx="8851901" cy="714692"/>
          </a:xfrm>
          <a:prstGeom prst="rect">
            <a:avLst/>
          </a:prstGeom>
          <a:noFill/>
          <a:ln>
            <a:miter lim="800000"/>
            <a:headEnd/>
            <a:tailEnd/>
          </a:ln>
        </p:spPr>
        <p:txBody>
          <a:bodyPr>
            <a:prstTxWarp prst="textNoShape">
              <a:avLst/>
            </a:prstTxWarp>
            <a:normAutofit fontScale="90000"/>
          </a:bodyPr>
          <a:lstStyle/>
          <a:p>
            <a:r>
              <a:rPr lang="en-US" sz="2500" b="1" cap="small" dirty="0" smtClean="0">
                <a:solidFill>
                  <a:schemeClr val="tx1"/>
                </a:solidFill>
                <a:ea typeface="Times New Roman" charset="0"/>
                <a:cs typeface="Times New Roman" charset="0"/>
              </a:rPr>
              <a:t>Potential Violations of</a:t>
            </a:r>
            <a:br>
              <a:rPr lang="en-US" sz="2500" b="1" cap="small" dirty="0" smtClean="0">
                <a:solidFill>
                  <a:schemeClr val="tx1"/>
                </a:solidFill>
                <a:ea typeface="Times New Roman" charset="0"/>
                <a:cs typeface="Times New Roman" charset="0"/>
              </a:rPr>
            </a:br>
            <a:r>
              <a:rPr lang="en-US" sz="2500" b="1" cap="small" dirty="0" smtClean="0">
                <a:solidFill>
                  <a:schemeClr val="tx1"/>
                </a:solidFill>
                <a:ea typeface="Times New Roman" charset="0"/>
                <a:cs typeface="Times New Roman" charset="0"/>
              </a:rPr>
              <a:t>California’s Insurance Law</a:t>
            </a:r>
            <a:r>
              <a:rPr lang="en-US" sz="2500" b="1" cap="small" dirty="0" smtClean="0">
                <a:solidFill>
                  <a:schemeClr val="tx1"/>
                </a:solidFill>
                <a:latin typeface="+mn-lt"/>
                <a:ea typeface="Times New Roman" charset="0"/>
                <a:cs typeface="Times New Roman" charset="0"/>
              </a:rPr>
              <a:t>s</a:t>
            </a:r>
            <a:endParaRPr lang="en-US" sz="2500" b="1" cap="small" dirty="0">
              <a:solidFill>
                <a:schemeClr val="tx1"/>
              </a:solidFill>
              <a:latin typeface="+mn-lt"/>
              <a:ea typeface="Times New Roman" charset="0"/>
              <a:cs typeface="Times New Roman" charset="0"/>
            </a:endParaRPr>
          </a:p>
        </p:txBody>
      </p:sp>
      <p:sp>
        <p:nvSpPr>
          <p:cNvPr id="10" name="Rectangle 9"/>
          <p:cNvSpPr/>
          <p:nvPr/>
        </p:nvSpPr>
        <p:spPr>
          <a:xfrm>
            <a:off x="807496" y="2095148"/>
            <a:ext cx="7418551" cy="1169551"/>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r>
              <a:rPr lang="en-US" dirty="0" smtClean="0">
                <a:solidFill>
                  <a:srgbClr val="000000"/>
                </a:solidFill>
                <a:latin typeface="Times New Roman" pitchFamily="18" charset="0"/>
                <a:cs typeface="Times New Roman" pitchFamily="18" charset="0"/>
              </a:rPr>
              <a:t>“[T]he commissioner shall consider the qualifications of said applicant in respect to the</a:t>
            </a:r>
          </a:p>
          <a:p>
            <a:r>
              <a:rPr lang="en-US" dirty="0" smtClean="0">
                <a:solidFill>
                  <a:srgbClr val="000000"/>
                </a:solidFill>
                <a:latin typeface="Times New Roman" pitchFamily="18" charset="0"/>
                <a:cs typeface="Times New Roman" pitchFamily="18" charset="0"/>
              </a:rPr>
              <a:t>following subjects… (e) competency, character, and integrity of management; (g) whether claims under policies are promptly and fairly adjusted and are promptly and fully paid in</a:t>
            </a:r>
          </a:p>
          <a:p>
            <a:r>
              <a:rPr lang="en-US" dirty="0" smtClean="0">
                <a:solidFill>
                  <a:srgbClr val="000000"/>
                </a:solidFill>
                <a:latin typeface="Times New Roman" pitchFamily="18" charset="0"/>
                <a:cs typeface="Times New Roman" pitchFamily="18" charset="0"/>
              </a:rPr>
              <a:t>accordance with law and the terms of policies; (h) fairness and honesty of methods of doing business; and (j) hazard to policyholders or creditors.” </a:t>
            </a:r>
            <a:r>
              <a:rPr lang="en-US" b="1" dirty="0" smtClean="0">
                <a:solidFill>
                  <a:srgbClr val="000000"/>
                </a:solidFill>
                <a:latin typeface="Times New Roman" pitchFamily="18" charset="0"/>
                <a:cs typeface="Times New Roman" pitchFamily="18" charset="0"/>
              </a:rPr>
              <a:t>Cal. Ins. Code § 717.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463" y="1046159"/>
            <a:ext cx="8462074" cy="738664"/>
          </a:xfrm>
          <a:prstGeom prst="rect">
            <a:avLst/>
          </a:prstGeom>
          <a:solidFill>
            <a:schemeClr val="bg1"/>
          </a:solidFill>
          <a:ln w="38100">
            <a:solidFill>
              <a:schemeClr val="tx1"/>
            </a:solidFill>
          </a:ln>
        </p:spPr>
        <p:txBody>
          <a:bodyPr wrap="square" rtlCol="0">
            <a:spAutoFit/>
          </a:bodyPr>
          <a:lstStyle/>
          <a:p>
            <a:pPr algn="ctr"/>
            <a:r>
              <a:rPr lang="en-US" b="1" dirty="0" smtClean="0">
                <a:solidFill>
                  <a:srgbClr val="000000"/>
                </a:solidFill>
                <a:latin typeface="+mn-lt"/>
              </a:rPr>
              <a:t>The </a:t>
            </a:r>
            <a:r>
              <a:rPr lang="en-US" b="1" dirty="0" smtClean="0">
                <a:solidFill>
                  <a:srgbClr val="000000"/>
                </a:solidFill>
                <a:latin typeface="+mn-lt"/>
              </a:rPr>
              <a:t>Controller is </a:t>
            </a:r>
            <a:r>
              <a:rPr lang="en-US" b="1" dirty="0" smtClean="0">
                <a:solidFill>
                  <a:srgbClr val="000000"/>
                </a:solidFill>
                <a:latin typeface="+mn-lt"/>
              </a:rPr>
              <a:t>looking to determine whether insurance companies are complying with their obligations to escheat unclaimed death benefits, matured annuity contracts, and retained asset accounts as required by California’s unclaimed property laws. </a:t>
            </a:r>
            <a:endParaRPr lang="en-US" b="1" dirty="0">
              <a:solidFill>
                <a:srgbClr val="000000"/>
              </a:solidFill>
              <a:latin typeface="+mn-lt"/>
            </a:endParaRPr>
          </a:p>
        </p:txBody>
      </p:sp>
      <p:sp>
        <p:nvSpPr>
          <p:cNvPr id="4" name="Rectangle 3"/>
          <p:cNvSpPr/>
          <p:nvPr/>
        </p:nvSpPr>
        <p:spPr>
          <a:xfrm>
            <a:off x="542441" y="2116147"/>
            <a:ext cx="8105613" cy="1169551"/>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pPr fontAlgn="base">
              <a:spcBef>
                <a:spcPct val="0"/>
              </a:spcBef>
              <a:spcAft>
                <a:spcPct val="0"/>
              </a:spcAft>
            </a:pPr>
            <a:r>
              <a:rPr lang="en-US" sz="1400" dirty="0" smtClean="0">
                <a:solidFill>
                  <a:srgbClr val="000000"/>
                </a:solidFill>
                <a:latin typeface="Times New Roman" pitchFamily="18" charset="0"/>
                <a:cs typeface="Times New Roman" pitchFamily="18" charset="0"/>
              </a:rPr>
              <a:t>Pursuant to </a:t>
            </a:r>
            <a:r>
              <a:rPr lang="en-US" dirty="0" smtClean="0">
                <a:solidFill>
                  <a:srgbClr val="000000"/>
                </a:solidFill>
                <a:latin typeface="Times New Roman" pitchFamily="18" charset="0"/>
                <a:cs typeface="Times New Roman" pitchFamily="18" charset="0"/>
              </a:rPr>
              <a:t>California</a:t>
            </a:r>
            <a:r>
              <a:rPr lang="en-US" sz="1400" dirty="0" smtClean="0">
                <a:solidFill>
                  <a:srgbClr val="000000"/>
                </a:solidFill>
                <a:latin typeface="Times New Roman" pitchFamily="18" charset="0"/>
                <a:cs typeface="Times New Roman" pitchFamily="18" charset="0"/>
              </a:rPr>
              <a:t> unclaimed property law:</a:t>
            </a:r>
          </a:p>
          <a:p>
            <a:r>
              <a:rPr lang="en-US" sz="1400" dirty="0" smtClean="0">
                <a:solidFill>
                  <a:srgbClr val="000000"/>
                </a:solidFill>
                <a:latin typeface="Times New Roman" pitchFamily="18" charset="0"/>
                <a:cs typeface="Times New Roman" pitchFamily="18" charset="0"/>
              </a:rPr>
              <a:t>“[F]unds held or owing by a life insurance corporation under any life or endowment insurance policy or annuity contract which has matured or terminated escheat to this state if unclaimed and unpaid for more than three years after the funds became due and payable as established from the records of the corporation.” </a:t>
            </a:r>
            <a:r>
              <a:rPr lang="en-US" sz="1400" b="1" dirty="0" smtClean="0">
                <a:solidFill>
                  <a:srgbClr val="000000"/>
                </a:solidFill>
                <a:latin typeface="Times New Roman" pitchFamily="18" charset="0"/>
                <a:cs typeface="Times New Roman" pitchFamily="18" charset="0"/>
              </a:rPr>
              <a:t>Cal. C.C.P. § 1515(a). </a:t>
            </a:r>
            <a:endParaRPr lang="en-US" sz="1400" b="1" dirty="0">
              <a:solidFill>
                <a:srgbClr val="000000"/>
              </a:solidFill>
              <a:latin typeface="Times New Roman" pitchFamily="18" charset="0"/>
              <a:cs typeface="Times New Roman" pitchFamily="18" charset="0"/>
            </a:endParaRPr>
          </a:p>
        </p:txBody>
      </p:sp>
      <p:sp>
        <p:nvSpPr>
          <p:cNvPr id="8" name="Title 1"/>
          <p:cNvSpPr>
            <a:spLocks noGrp="1"/>
          </p:cNvSpPr>
          <p:nvPr>
            <p:ph type="title"/>
          </p:nvPr>
        </p:nvSpPr>
        <p:spPr bwMode="auto">
          <a:xfrm>
            <a:off x="190501" y="176888"/>
            <a:ext cx="8851901" cy="714692"/>
          </a:xfrm>
          <a:prstGeom prst="rect">
            <a:avLst/>
          </a:prstGeom>
          <a:noFill/>
          <a:ln>
            <a:miter lim="800000"/>
            <a:headEnd/>
            <a:tailEnd/>
          </a:ln>
        </p:spPr>
        <p:txBody>
          <a:bodyPr>
            <a:prstTxWarp prst="textNoShape">
              <a:avLst/>
            </a:prstTxWarp>
            <a:normAutofit fontScale="90000"/>
          </a:bodyPr>
          <a:lstStyle/>
          <a:p>
            <a:r>
              <a:rPr lang="en-US" sz="2500" b="1" cap="small" dirty="0" smtClean="0">
                <a:solidFill>
                  <a:schemeClr val="tx1"/>
                </a:solidFill>
                <a:latin typeface="+mn-lt"/>
                <a:ea typeface="Times New Roman" charset="0"/>
                <a:cs typeface="Times New Roman" charset="0"/>
              </a:rPr>
              <a:t>Potential Violations of California’s </a:t>
            </a:r>
            <a:br>
              <a:rPr lang="en-US" sz="2500" b="1" cap="small" dirty="0" smtClean="0">
                <a:solidFill>
                  <a:schemeClr val="tx1"/>
                </a:solidFill>
                <a:latin typeface="+mn-lt"/>
                <a:ea typeface="Times New Roman" charset="0"/>
                <a:cs typeface="Times New Roman" charset="0"/>
              </a:rPr>
            </a:br>
            <a:r>
              <a:rPr lang="en-US" sz="2500" b="1" cap="small" dirty="0" smtClean="0">
                <a:solidFill>
                  <a:schemeClr val="tx1"/>
                </a:solidFill>
                <a:latin typeface="+mn-lt"/>
                <a:ea typeface="Times New Roman" charset="0"/>
                <a:cs typeface="Times New Roman" charset="0"/>
              </a:rPr>
              <a:t>Unclaimed Property Laws</a:t>
            </a:r>
            <a:endParaRPr lang="en-US" sz="2500" b="1" cap="small" dirty="0">
              <a:solidFill>
                <a:schemeClr val="tx1"/>
              </a:solidFill>
              <a:latin typeface="+mn-lt"/>
              <a:ea typeface="Times New Roman" charset="0"/>
              <a:cs typeface="Times New Roman" charset="0"/>
            </a:endParaRPr>
          </a:p>
        </p:txBody>
      </p:sp>
      <p:sp>
        <p:nvSpPr>
          <p:cNvPr id="7" name="Rectangle 6"/>
          <p:cNvSpPr/>
          <p:nvPr/>
        </p:nvSpPr>
        <p:spPr>
          <a:xfrm>
            <a:off x="526941" y="4223709"/>
            <a:ext cx="8136611" cy="1384995"/>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r>
              <a:rPr lang="en-US" dirty="0" smtClean="0">
                <a:solidFill>
                  <a:srgbClr val="000000"/>
                </a:solidFill>
                <a:latin typeface="Times New Roman" pitchFamily="18" charset="0"/>
                <a:cs typeface="Times New Roman" pitchFamily="18" charset="0"/>
              </a:rPr>
              <a:t>As the US Supreme Court has held, if the states do not take possession of unclaimed benefits, </a:t>
            </a:r>
          </a:p>
          <a:p>
            <a:r>
              <a:rPr lang="en-US" dirty="0" smtClean="0">
                <a:solidFill>
                  <a:srgbClr val="000000"/>
                </a:solidFill>
                <a:latin typeface="Times New Roman" pitchFamily="18" charset="0"/>
                <a:cs typeface="Times New Roman" pitchFamily="18" charset="0"/>
              </a:rPr>
              <a:t>“the insurance companies would retain moneys contracted to be paid on condition and which normally they would have been required to pay.  […] The fact that claimants against  the companies would under the policies be required to comply with certain policy conditions does not affect our conclusion.  The state may more properly be custodian and beneficiary of abandoned property than any person.”  </a:t>
            </a:r>
            <a:r>
              <a:rPr lang="en-US" b="1" i="1" dirty="0" smtClean="0">
                <a:solidFill>
                  <a:srgbClr val="000000"/>
                </a:solidFill>
                <a:latin typeface="Times New Roman" pitchFamily="18" charset="0"/>
                <a:cs typeface="Times New Roman" pitchFamily="18" charset="0"/>
              </a:rPr>
              <a:t>Connecticut Mut. Life Ins. Co. v. Moore</a:t>
            </a:r>
            <a:r>
              <a:rPr lang="en-US" b="1" dirty="0" smtClean="0">
                <a:solidFill>
                  <a:srgbClr val="000000"/>
                </a:solidFill>
                <a:latin typeface="Times New Roman" pitchFamily="18" charset="0"/>
                <a:cs typeface="Times New Roman" pitchFamily="18" charset="0"/>
              </a:rPr>
              <a:t>,  333 U.S. 541, 546 (1948).   </a:t>
            </a:r>
            <a:endParaRPr lang="en-US" b="1" dirty="0">
              <a:solidFill>
                <a:srgbClr val="000000"/>
              </a:solidFill>
              <a:latin typeface="Times New Roman" pitchFamily="18" charset="0"/>
              <a:cs typeface="Times New Roman" pitchFamily="18" charset="0"/>
            </a:endParaRPr>
          </a:p>
        </p:txBody>
      </p:sp>
      <p:sp>
        <p:nvSpPr>
          <p:cNvPr id="6" name="Rectangle 5"/>
          <p:cNvSpPr/>
          <p:nvPr/>
        </p:nvSpPr>
        <p:spPr>
          <a:xfrm>
            <a:off x="526943" y="3494249"/>
            <a:ext cx="8105614" cy="523220"/>
          </a:xfrm>
          <a:prstGeom prst="rect">
            <a:avLst/>
          </a:prstGeom>
          <a:solidFill>
            <a:srgbClr val="FCFFD9"/>
          </a:solidFill>
          <a:ln w="6350">
            <a:solidFill>
              <a:schemeClr val="tx1"/>
            </a:solidFill>
          </a:ln>
          <a:effectLst>
            <a:outerShdw blurRad="50800" dist="38100" dir="2700000" algn="tl" rotWithShape="0">
              <a:prstClr val="black">
                <a:alpha val="40000"/>
              </a:prstClr>
            </a:outerShdw>
          </a:effectLst>
        </p:spPr>
        <p:txBody>
          <a:bodyPr wrap="square">
            <a:spAutoFit/>
          </a:bodyPr>
          <a:lstStyle/>
          <a:p>
            <a:r>
              <a:rPr lang="en-US" b="1" dirty="0" smtClean="0">
                <a:solidFill>
                  <a:srgbClr val="000000"/>
                </a:solidFill>
                <a:latin typeface="Times New Roman" pitchFamily="18" charset="0"/>
                <a:cs typeface="Times New Roman" pitchFamily="18" charset="0"/>
              </a:rPr>
              <a:t>Escheat </a:t>
            </a:r>
            <a:r>
              <a:rPr lang="en-US" dirty="0" smtClean="0">
                <a:solidFill>
                  <a:srgbClr val="000000"/>
                </a:solidFill>
                <a:latin typeface="Times New Roman" pitchFamily="18" charset="0"/>
                <a:cs typeface="Times New Roman" pitchFamily="18" charset="0"/>
              </a:rPr>
              <a:t>refers to a process by which the state acquires custody of property that is unclaimed or presumed abandoned by the rightful owner.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469" y="1801831"/>
            <a:ext cx="7448210" cy="646331"/>
          </a:xfrm>
          <a:prstGeom prst="rect">
            <a:avLst/>
          </a:prstGeom>
        </p:spPr>
        <p:txBody>
          <a:bodyPr wrap="square">
            <a:spAutoFit/>
          </a:bodyPr>
          <a:lstStyle/>
          <a:p>
            <a:pPr algn="just">
              <a:spcBef>
                <a:spcPts val="600"/>
              </a:spcBef>
              <a:spcAft>
                <a:spcPts val="600"/>
              </a:spcAft>
            </a:pPr>
            <a:r>
              <a:rPr lang="en-US" sz="1800" b="1" dirty="0" smtClean="0">
                <a:solidFill>
                  <a:srgbClr val="000000"/>
                </a:solidFill>
                <a:latin typeface="+mn-lt"/>
                <a:cs typeface="Arial"/>
              </a:rPr>
              <a:t>The Commissioner and Controller are looking to determine whether insurance companies:</a:t>
            </a:r>
          </a:p>
        </p:txBody>
      </p:sp>
      <p:sp>
        <p:nvSpPr>
          <p:cNvPr id="6" name="Title 1"/>
          <p:cNvSpPr>
            <a:spLocks noGrp="1"/>
          </p:cNvSpPr>
          <p:nvPr>
            <p:ph type="title"/>
          </p:nvPr>
        </p:nvSpPr>
        <p:spPr bwMode="auto">
          <a:xfrm>
            <a:off x="409882" y="38101"/>
            <a:ext cx="8229600" cy="1011798"/>
          </a:xfrm>
          <a:prstGeom prst="rect">
            <a:avLst/>
          </a:prstGeom>
          <a:noFill/>
          <a:ln>
            <a:miter lim="800000"/>
            <a:headEnd/>
            <a:tailEnd/>
          </a:ln>
        </p:spPr>
        <p:txBody>
          <a:bodyPr>
            <a:prstTxWarp prst="textNoShape">
              <a:avLst/>
            </a:prstTxWarp>
            <a:noAutofit/>
          </a:bodyPr>
          <a:lstStyle/>
          <a:p>
            <a:r>
              <a:rPr lang="en-US" sz="2400" b="1" cap="small" dirty="0" smtClean="0">
                <a:solidFill>
                  <a:schemeClr val="tx1"/>
                </a:solidFill>
                <a:ea typeface="Times New Roman" charset="0"/>
                <a:cs typeface="Times New Roman" charset="0"/>
              </a:rPr>
              <a:t>What The Commissioner and Controller Are Looking to Determine</a:t>
            </a:r>
            <a:endParaRPr lang="en-US" sz="2400" b="1" cap="small" dirty="0">
              <a:solidFill>
                <a:schemeClr val="tx1"/>
              </a:solidFill>
              <a:ea typeface="Times New Roman" charset="0"/>
              <a:cs typeface="Times New Roman" charset="0"/>
            </a:endParaRPr>
          </a:p>
        </p:txBody>
      </p:sp>
      <p:sp>
        <p:nvSpPr>
          <p:cNvPr id="5" name="Rectangle 4"/>
          <p:cNvSpPr/>
          <p:nvPr/>
        </p:nvSpPr>
        <p:spPr>
          <a:xfrm>
            <a:off x="783469" y="3389331"/>
            <a:ext cx="7448210" cy="1077218"/>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600" dirty="0" smtClean="0">
                <a:solidFill>
                  <a:srgbClr val="000000"/>
                </a:solidFill>
                <a:latin typeface="+mn-lt"/>
                <a:cs typeface="Arial"/>
              </a:rPr>
              <a:t>Fail to </a:t>
            </a:r>
            <a:r>
              <a:rPr lang="en-US" sz="1600" dirty="0" smtClean="0">
                <a:solidFill>
                  <a:srgbClr val="000000"/>
                </a:solidFill>
                <a:latin typeface="+mn-lt"/>
                <a:cs typeface="Arial"/>
              </a:rPr>
              <a:t>pay death benefits or </a:t>
            </a:r>
            <a:r>
              <a:rPr lang="en-US" sz="1600" dirty="0" smtClean="0">
                <a:solidFill>
                  <a:srgbClr val="000000"/>
                </a:solidFill>
                <a:latin typeface="+mn-lt"/>
                <a:cs typeface="Arial"/>
              </a:rPr>
              <a:t>escheat unclaimed death benefits in situations where </a:t>
            </a:r>
            <a:r>
              <a:rPr lang="en-US" sz="1600" dirty="0" smtClean="0">
                <a:solidFill>
                  <a:srgbClr val="000000"/>
                </a:solidFill>
                <a:latin typeface="+mn-lt"/>
                <a:cs typeface="Arial"/>
              </a:rPr>
              <a:t>the insurance company has information that </a:t>
            </a:r>
            <a:r>
              <a:rPr lang="en-US" sz="1600" dirty="0" smtClean="0">
                <a:solidFill>
                  <a:srgbClr val="000000"/>
                </a:solidFill>
                <a:latin typeface="+mn-lt"/>
                <a:cs typeface="Arial"/>
              </a:rPr>
              <a:t>individuals </a:t>
            </a:r>
            <a:r>
              <a:rPr lang="en-US" sz="1600" dirty="0" smtClean="0">
                <a:solidFill>
                  <a:srgbClr val="000000"/>
                </a:solidFill>
                <a:latin typeface="+mn-lt"/>
                <a:cs typeface="Arial"/>
              </a:rPr>
              <a:t>have died with in-force policies or accounts, but beneficiaries have not filed claims because they are unaware of the policy. </a:t>
            </a:r>
          </a:p>
        </p:txBody>
      </p:sp>
      <p:sp>
        <p:nvSpPr>
          <p:cNvPr id="7" name="Rectangle 6"/>
          <p:cNvSpPr/>
          <p:nvPr/>
        </p:nvSpPr>
        <p:spPr>
          <a:xfrm>
            <a:off x="796169" y="2563831"/>
            <a:ext cx="7448210" cy="830997"/>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600" dirty="0" smtClean="0">
                <a:solidFill>
                  <a:srgbClr val="000000"/>
                </a:solidFill>
                <a:latin typeface="+mn-lt"/>
                <a:cs typeface="Arial"/>
              </a:rPr>
              <a:t>Have information </a:t>
            </a:r>
            <a:r>
              <a:rPr lang="en-US" sz="1600" dirty="0" smtClean="0">
                <a:solidFill>
                  <a:srgbClr val="000000"/>
                </a:solidFill>
                <a:latin typeface="+mn-lt"/>
                <a:cs typeface="Arial"/>
              </a:rPr>
              <a:t>indicating that customers </a:t>
            </a:r>
            <a:r>
              <a:rPr lang="en-US" sz="1600" dirty="0" smtClean="0">
                <a:solidFill>
                  <a:srgbClr val="000000"/>
                </a:solidFill>
                <a:latin typeface="+mn-lt"/>
                <a:cs typeface="Arial"/>
              </a:rPr>
              <a:t>are deceased with active policies or accounts, but fail to act upon this information, except when it is in their best interest to do so.</a:t>
            </a:r>
          </a:p>
        </p:txBody>
      </p:sp>
      <p:sp>
        <p:nvSpPr>
          <p:cNvPr id="8" name="Rectangle 7"/>
          <p:cNvSpPr/>
          <p:nvPr/>
        </p:nvSpPr>
        <p:spPr>
          <a:xfrm>
            <a:off x="796169" y="4468831"/>
            <a:ext cx="7448210" cy="830997"/>
          </a:xfrm>
          <a:prstGeom prst="rect">
            <a:avLst/>
          </a:prstGeom>
        </p:spPr>
        <p:txBody>
          <a:bodyPr wrap="square">
            <a:spAutoFit/>
          </a:bodyPr>
          <a:lstStyle/>
          <a:p>
            <a:pPr marL="342900" indent="-342900" algn="just">
              <a:spcBef>
                <a:spcPts val="600"/>
              </a:spcBef>
              <a:spcAft>
                <a:spcPts val="600"/>
              </a:spcAft>
              <a:buFont typeface="Wingdings" pitchFamily="2" charset="2"/>
              <a:buChar char="§"/>
            </a:pPr>
            <a:r>
              <a:rPr lang="en-US" sz="1600" dirty="0" smtClean="0">
                <a:solidFill>
                  <a:srgbClr val="000000"/>
                </a:solidFill>
                <a:latin typeface="+mn-lt"/>
                <a:cs typeface="Arial"/>
              </a:rPr>
              <a:t>Do not have adequate controls to monitor when retained asset accounts have been dormant for years, so they can locate the account owner or escheat the proceeds if the owner cannot be found</a:t>
            </a:r>
            <a:r>
              <a:rPr lang="en-US" sz="1600" dirty="0" smtClean="0">
                <a:solidFill>
                  <a:srgbClr val="000000"/>
                </a:solidFill>
                <a:latin typeface="+mn-lt"/>
                <a:cs typeface="Times New Roman" pitchFamily="18" charset="0"/>
              </a:rPr>
              <a:t>.</a:t>
            </a:r>
          </a:p>
        </p:txBody>
      </p:sp>
      <p:sp>
        <p:nvSpPr>
          <p:cNvPr id="9" name="Rectangle 8"/>
          <p:cNvSpPr/>
          <p:nvPr/>
        </p:nvSpPr>
        <p:spPr>
          <a:xfrm>
            <a:off x="1536701" y="5319731"/>
            <a:ext cx="6682278" cy="830997"/>
          </a:xfrm>
          <a:prstGeom prst="rect">
            <a:avLst/>
          </a:prstGeom>
        </p:spPr>
        <p:txBody>
          <a:bodyPr wrap="square">
            <a:spAutoFit/>
          </a:bodyPr>
          <a:lstStyle/>
          <a:p>
            <a:pPr marL="342900" indent="-342900" algn="just">
              <a:spcBef>
                <a:spcPts val="600"/>
              </a:spcBef>
              <a:spcAft>
                <a:spcPts val="600"/>
              </a:spcAft>
              <a:buFont typeface="Arial" pitchFamily="34" charset="0"/>
              <a:buChar char="•"/>
            </a:pPr>
            <a:r>
              <a:rPr lang="en-US" sz="1600" dirty="0" smtClean="0">
                <a:solidFill>
                  <a:srgbClr val="000000"/>
                </a:solidFill>
                <a:latin typeface="+mn-lt"/>
                <a:cs typeface="Arial"/>
              </a:rPr>
              <a:t>A “retained asset account” or “RAA” is an account set up by an insurance company as a settlement option for death benefits instead of paying the beneficiary a lump sum.</a:t>
            </a:r>
            <a:endParaRPr lang="en-US" sz="1600" dirty="0" smtClean="0">
              <a:solidFill>
                <a:srgbClr val="000000"/>
              </a:solidFill>
              <a:latin typeface="+mn-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FF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FF0000"/>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2546</Words>
  <Application>Microsoft Office PowerPoint</Application>
  <PresentationFormat>On-screen Show (4:3)</PresentationFormat>
  <Paragraphs>210</Paragraphs>
  <Slides>22</Slides>
  <Notes>21</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Custom Design</vt:lpstr>
      <vt:lpstr>1_Custom Design</vt:lpstr>
      <vt:lpstr>Office Theme</vt:lpstr>
      <vt:lpstr>Civic</vt:lpstr>
      <vt:lpstr>Slide 1</vt:lpstr>
      <vt:lpstr>   Purpose of Hearing</vt:lpstr>
      <vt:lpstr>Life Insurance Policies</vt:lpstr>
      <vt:lpstr>Annuity Contracts</vt:lpstr>
      <vt:lpstr>The Problem of Unpaid Benefits</vt:lpstr>
      <vt:lpstr>Potential Violations of California’s Insurance Laws</vt:lpstr>
      <vt:lpstr>Potential Violations of California’s Insurance Laws</vt:lpstr>
      <vt:lpstr>Potential Violations of California’s  Unclaimed Property Laws</vt:lpstr>
      <vt:lpstr>What The Commissioner and Controller Are Looking to Determine</vt:lpstr>
      <vt:lpstr>Different Ways Insurers Become Aware of the Death of Their Customers</vt:lpstr>
      <vt:lpstr>What is the Death Master File? </vt:lpstr>
      <vt:lpstr>The Death Master File Is 99.5% Accurate</vt:lpstr>
      <vt:lpstr> How is the Death Master File Accessed?</vt:lpstr>
      <vt:lpstr>Slide 14</vt:lpstr>
      <vt:lpstr>Slide 15</vt:lpstr>
      <vt:lpstr>Slide 16</vt:lpstr>
      <vt:lpstr>  Policies Kept In-Force After Death</vt:lpstr>
      <vt:lpstr> Dormancy Period Calculations for Escheatment</vt:lpstr>
      <vt:lpstr>Demutualized Insurance Companies </vt:lpstr>
      <vt:lpstr>Industrial Policies</vt:lpstr>
      <vt:lpstr>Adequacy of Procedures Related  to Retained Asset Accounts</vt:lpstr>
      <vt:lpstr>Public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and Confidential   April 2008</dc:title>
  <dc:creator/>
  <cp:lastModifiedBy/>
  <cp:revision>287</cp:revision>
  <cp:lastPrinted>2010-05-20T16:36:17Z</cp:lastPrinted>
  <dcterms:created xsi:type="dcterms:W3CDTF">2010-05-21T12:35:21Z</dcterms:created>
  <dcterms:modified xsi:type="dcterms:W3CDTF">2011-05-21T01:15:11Z</dcterms:modified>
</cp:coreProperties>
</file>